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8" r:id="rId3"/>
    <p:sldId id="259" r:id="rId4"/>
    <p:sldId id="257" r:id="rId5"/>
    <p:sldId id="260" r:id="rId6"/>
    <p:sldId id="261" r:id="rId7"/>
    <p:sldId id="262" r:id="rId8"/>
    <p:sldId id="263" r:id="rId9"/>
    <p:sldId id="264" r:id="rId10"/>
    <p:sldId id="265" r:id="rId11"/>
    <p:sldId id="267" r:id="rId12"/>
    <p:sldId id="268" r:id="rId13"/>
    <p:sldId id="266" r:id="rId14"/>
    <p:sldId id="269" r:id="rId15"/>
    <p:sldId id="270" r:id="rId16"/>
    <p:sldId id="271" r:id="rId17"/>
    <p:sldId id="272" r:id="rId18"/>
    <p:sldId id="274" r:id="rId19"/>
    <p:sldId id="273" r:id="rId20"/>
    <p:sldId id="275" r:id="rId21"/>
    <p:sldId id="280" r:id="rId22"/>
    <p:sldId id="281" r:id="rId23"/>
    <p:sldId id="282" r:id="rId24"/>
    <p:sldId id="279" r:id="rId25"/>
    <p:sldId id="278" r:id="rId26"/>
    <p:sldId id="276" r:id="rId27"/>
    <p:sldId id="277"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4660"/>
  </p:normalViewPr>
  <p:slideViewPr>
    <p:cSldViewPr snapToGrid="0">
      <p:cViewPr>
        <p:scale>
          <a:sx n="66" d="100"/>
          <a:sy n="66" d="100"/>
        </p:scale>
        <p:origin x="1334"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769A0D9A-1C80-4C79-AB49-CAE0909FB01C}" type="datetimeFigureOut">
              <a:rPr lang="en-US" smtClean="0"/>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AFAD1-1314-42FB-B1F3-9D53110E27F5}" type="slidenum">
              <a:rPr lang="en-US" smtClean="0"/>
              <a:t>‹#›</a:t>
            </a:fld>
            <a:endParaRPr lang="en-US"/>
          </a:p>
        </p:txBody>
      </p:sp>
    </p:spTree>
    <p:extLst>
      <p:ext uri="{BB962C8B-B14F-4D97-AF65-F5344CB8AC3E}">
        <p14:creationId xmlns:p14="http://schemas.microsoft.com/office/powerpoint/2010/main" val="4196698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769A0D9A-1C80-4C79-AB49-CAE0909FB01C}" type="datetimeFigureOut">
              <a:rPr lang="en-US" smtClean="0"/>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AFAD1-1314-42FB-B1F3-9D53110E27F5}" type="slidenum">
              <a:rPr lang="en-US" smtClean="0"/>
              <a:t>‹#›</a:t>
            </a:fld>
            <a:endParaRPr lang="en-US"/>
          </a:p>
        </p:txBody>
      </p:sp>
    </p:spTree>
    <p:extLst>
      <p:ext uri="{BB962C8B-B14F-4D97-AF65-F5344CB8AC3E}">
        <p14:creationId xmlns:p14="http://schemas.microsoft.com/office/powerpoint/2010/main" val="2991316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769A0D9A-1C80-4C79-AB49-CAE0909FB01C}" type="datetimeFigureOut">
              <a:rPr lang="en-US" smtClean="0"/>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AFAD1-1314-42FB-B1F3-9D53110E27F5}" type="slidenum">
              <a:rPr lang="en-US" smtClean="0"/>
              <a:t>‹#›</a:t>
            </a:fld>
            <a:endParaRPr lang="en-US"/>
          </a:p>
        </p:txBody>
      </p:sp>
    </p:spTree>
    <p:extLst>
      <p:ext uri="{BB962C8B-B14F-4D97-AF65-F5344CB8AC3E}">
        <p14:creationId xmlns:p14="http://schemas.microsoft.com/office/powerpoint/2010/main" val="2270129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tr-TR"/>
              <a:t>Asıl başlık stilini düzenlemek için tıklayın</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769A0D9A-1C80-4C79-AB49-CAE0909FB01C}" type="datetimeFigureOut">
              <a:rPr lang="en-US" smtClean="0"/>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AFAD1-1314-42FB-B1F3-9D53110E27F5}"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1691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769A0D9A-1C80-4C79-AB49-CAE0909FB01C}" type="datetimeFigureOut">
              <a:rPr lang="en-US" smtClean="0"/>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AFAD1-1314-42FB-B1F3-9D53110E27F5}" type="slidenum">
              <a:rPr lang="en-US" smtClean="0"/>
              <a:t>‹#›</a:t>
            </a:fld>
            <a:endParaRPr lang="en-US"/>
          </a:p>
        </p:txBody>
      </p:sp>
    </p:spTree>
    <p:extLst>
      <p:ext uri="{BB962C8B-B14F-4D97-AF65-F5344CB8AC3E}">
        <p14:creationId xmlns:p14="http://schemas.microsoft.com/office/powerpoint/2010/main" val="582651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tr-TR"/>
              <a:t>Asıl başlık stilini düzenlemek için tıklayın</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769A0D9A-1C80-4C79-AB49-CAE0909FB01C}" type="datetimeFigureOut">
              <a:rPr lang="en-US" smtClean="0"/>
              <a:t>12/19/2022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FAFAD1-1314-42FB-B1F3-9D53110E27F5}" type="slidenum">
              <a:rPr lang="en-US" smtClean="0"/>
              <a:t>‹#›</a:t>
            </a:fld>
            <a:endParaRPr lang="en-US"/>
          </a:p>
        </p:txBody>
      </p:sp>
    </p:spTree>
    <p:extLst>
      <p:ext uri="{BB962C8B-B14F-4D97-AF65-F5344CB8AC3E}">
        <p14:creationId xmlns:p14="http://schemas.microsoft.com/office/powerpoint/2010/main" val="2851865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tr-TR"/>
              <a:t>Asıl başlık stilini düzenlemek için tıklayın</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769A0D9A-1C80-4C79-AB49-CAE0909FB01C}" type="datetimeFigureOut">
              <a:rPr lang="en-US" smtClean="0"/>
              <a:t>12/19/2022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FAFAD1-1314-42FB-B1F3-9D53110E27F5}" type="slidenum">
              <a:rPr lang="en-US" smtClean="0"/>
              <a:t>‹#›</a:t>
            </a:fld>
            <a:endParaRPr lang="en-US"/>
          </a:p>
        </p:txBody>
      </p:sp>
    </p:spTree>
    <p:extLst>
      <p:ext uri="{BB962C8B-B14F-4D97-AF65-F5344CB8AC3E}">
        <p14:creationId xmlns:p14="http://schemas.microsoft.com/office/powerpoint/2010/main" val="3659751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69A0D9A-1C80-4C79-AB49-CAE0909FB01C}" type="datetimeFigureOut">
              <a:rPr lang="en-US" smtClean="0"/>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AFAD1-1314-42FB-B1F3-9D53110E27F5}" type="slidenum">
              <a:rPr lang="en-US" smtClean="0"/>
              <a:t>‹#›</a:t>
            </a:fld>
            <a:endParaRPr lang="en-US"/>
          </a:p>
        </p:txBody>
      </p:sp>
    </p:spTree>
    <p:extLst>
      <p:ext uri="{BB962C8B-B14F-4D97-AF65-F5344CB8AC3E}">
        <p14:creationId xmlns:p14="http://schemas.microsoft.com/office/powerpoint/2010/main" val="16978132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69A0D9A-1C80-4C79-AB49-CAE0909FB01C}" type="datetimeFigureOut">
              <a:rPr lang="en-US" smtClean="0"/>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AFAD1-1314-42FB-B1F3-9D53110E27F5}" type="slidenum">
              <a:rPr lang="en-US" smtClean="0"/>
              <a:t>‹#›</a:t>
            </a:fld>
            <a:endParaRPr lang="en-US"/>
          </a:p>
        </p:txBody>
      </p:sp>
    </p:spTree>
    <p:extLst>
      <p:ext uri="{BB962C8B-B14F-4D97-AF65-F5344CB8AC3E}">
        <p14:creationId xmlns:p14="http://schemas.microsoft.com/office/powerpoint/2010/main" val="3901582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69A0D9A-1C80-4C79-AB49-CAE0909FB01C}" type="datetimeFigureOut">
              <a:rPr lang="en-US" smtClean="0"/>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AFAD1-1314-42FB-B1F3-9D53110E27F5}" type="slidenum">
              <a:rPr lang="en-US" smtClean="0"/>
              <a:t>‹#›</a:t>
            </a:fld>
            <a:endParaRPr lang="en-US"/>
          </a:p>
        </p:txBody>
      </p:sp>
    </p:spTree>
    <p:extLst>
      <p:ext uri="{BB962C8B-B14F-4D97-AF65-F5344CB8AC3E}">
        <p14:creationId xmlns:p14="http://schemas.microsoft.com/office/powerpoint/2010/main" val="3455755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69A0D9A-1C80-4C79-AB49-CAE0909FB01C}" type="datetimeFigureOut">
              <a:rPr lang="en-US" smtClean="0"/>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AFAD1-1314-42FB-B1F3-9D53110E27F5}" type="slidenum">
              <a:rPr lang="en-US" smtClean="0"/>
              <a:t>‹#›</a:t>
            </a:fld>
            <a:endParaRPr lang="en-US"/>
          </a:p>
        </p:txBody>
      </p:sp>
    </p:spTree>
    <p:extLst>
      <p:ext uri="{BB962C8B-B14F-4D97-AF65-F5344CB8AC3E}">
        <p14:creationId xmlns:p14="http://schemas.microsoft.com/office/powerpoint/2010/main" val="4190654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769A0D9A-1C80-4C79-AB49-CAE0909FB01C}" type="datetimeFigureOut">
              <a:rPr lang="en-US" smtClean="0"/>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AFAD1-1314-42FB-B1F3-9D53110E27F5}" type="slidenum">
              <a:rPr lang="en-US" smtClean="0"/>
              <a:t>‹#›</a:t>
            </a:fld>
            <a:endParaRPr lang="en-US"/>
          </a:p>
        </p:txBody>
      </p:sp>
    </p:spTree>
    <p:extLst>
      <p:ext uri="{BB962C8B-B14F-4D97-AF65-F5344CB8AC3E}">
        <p14:creationId xmlns:p14="http://schemas.microsoft.com/office/powerpoint/2010/main" val="254994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769A0D9A-1C80-4C79-AB49-CAE0909FB01C}" type="datetimeFigureOut">
              <a:rPr lang="en-US" smtClean="0"/>
              <a:t>12/19/2022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FAFAD1-1314-42FB-B1F3-9D53110E27F5}" type="slidenum">
              <a:rPr lang="en-US" smtClean="0"/>
              <a:t>‹#›</a:t>
            </a:fld>
            <a:endParaRPr lang="en-US"/>
          </a:p>
        </p:txBody>
      </p:sp>
    </p:spTree>
    <p:extLst>
      <p:ext uri="{BB962C8B-B14F-4D97-AF65-F5344CB8AC3E}">
        <p14:creationId xmlns:p14="http://schemas.microsoft.com/office/powerpoint/2010/main" val="22653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769A0D9A-1C80-4C79-AB49-CAE0909FB01C}" type="datetimeFigureOut">
              <a:rPr lang="en-US" smtClean="0"/>
              <a:t>12/19/2022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FAFAD1-1314-42FB-B1F3-9D53110E27F5}" type="slidenum">
              <a:rPr lang="en-US" smtClean="0"/>
              <a:t>‹#›</a:t>
            </a:fld>
            <a:endParaRPr lang="en-US"/>
          </a:p>
        </p:txBody>
      </p:sp>
    </p:spTree>
    <p:extLst>
      <p:ext uri="{BB962C8B-B14F-4D97-AF65-F5344CB8AC3E}">
        <p14:creationId xmlns:p14="http://schemas.microsoft.com/office/powerpoint/2010/main" val="1853618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9A0D9A-1C80-4C79-AB49-CAE0909FB01C}" type="datetimeFigureOut">
              <a:rPr lang="en-US" smtClean="0"/>
              <a:t>12/19/2022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FAFAD1-1314-42FB-B1F3-9D53110E27F5}" type="slidenum">
              <a:rPr lang="en-US" smtClean="0"/>
              <a:t>‹#›</a:t>
            </a:fld>
            <a:endParaRPr lang="en-US"/>
          </a:p>
        </p:txBody>
      </p:sp>
    </p:spTree>
    <p:extLst>
      <p:ext uri="{BB962C8B-B14F-4D97-AF65-F5344CB8AC3E}">
        <p14:creationId xmlns:p14="http://schemas.microsoft.com/office/powerpoint/2010/main" val="1420024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769A0D9A-1C80-4C79-AB49-CAE0909FB01C}" type="datetimeFigureOut">
              <a:rPr lang="en-US" smtClean="0"/>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AFAD1-1314-42FB-B1F3-9D53110E27F5}" type="slidenum">
              <a:rPr lang="en-US" smtClean="0"/>
              <a:t>‹#›</a:t>
            </a:fld>
            <a:endParaRPr lang="en-US"/>
          </a:p>
        </p:txBody>
      </p:sp>
    </p:spTree>
    <p:extLst>
      <p:ext uri="{BB962C8B-B14F-4D97-AF65-F5344CB8AC3E}">
        <p14:creationId xmlns:p14="http://schemas.microsoft.com/office/powerpoint/2010/main" val="2321480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769A0D9A-1C80-4C79-AB49-CAE0909FB01C}" type="datetimeFigureOut">
              <a:rPr lang="en-US" smtClean="0"/>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AFAD1-1314-42FB-B1F3-9D53110E27F5}" type="slidenum">
              <a:rPr lang="en-US" smtClean="0"/>
              <a:t>‹#›</a:t>
            </a:fld>
            <a:endParaRPr lang="en-US"/>
          </a:p>
        </p:txBody>
      </p:sp>
    </p:spTree>
    <p:extLst>
      <p:ext uri="{BB962C8B-B14F-4D97-AF65-F5344CB8AC3E}">
        <p14:creationId xmlns:p14="http://schemas.microsoft.com/office/powerpoint/2010/main" val="284465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69A0D9A-1C80-4C79-AB49-CAE0909FB01C}" type="datetimeFigureOut">
              <a:rPr lang="en-US" smtClean="0"/>
              <a:t>12/19/2022</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0FAFAD1-1314-42FB-B1F3-9D53110E27F5}" type="slidenum">
              <a:rPr lang="en-US" smtClean="0"/>
              <a:t>‹#›</a:t>
            </a:fld>
            <a:endParaRPr lang="en-US"/>
          </a:p>
        </p:txBody>
      </p:sp>
    </p:spTree>
    <p:extLst>
      <p:ext uri="{BB962C8B-B14F-4D97-AF65-F5344CB8AC3E}">
        <p14:creationId xmlns:p14="http://schemas.microsoft.com/office/powerpoint/2010/main" val="850265947"/>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kaggle.com/datasets/andrewmvd/violence-against-women-and-girls" TargetMode="External"/><Relationship Id="rId2" Type="http://schemas.openxmlformats.org/officeDocument/2006/relationships/hyperlink" Target="https://www.constituteproject.org/" TargetMode="External"/><Relationship Id="rId1" Type="http://schemas.openxmlformats.org/officeDocument/2006/relationships/slideLayout" Target="../slideLayouts/slideLayout2.xml"/><Relationship Id="rId4" Type="http://schemas.openxmlformats.org/officeDocument/2006/relationships/hyperlink" Target="https://www.worldometers.inf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8C932F-1D42-DFBA-6F7C-8B444B7383BF}"/>
              </a:ext>
            </a:extLst>
          </p:cNvPr>
          <p:cNvSpPr>
            <a:spLocks noGrp="1"/>
          </p:cNvSpPr>
          <p:nvPr>
            <p:ph type="ctrTitle"/>
          </p:nvPr>
        </p:nvSpPr>
        <p:spPr>
          <a:xfrm>
            <a:off x="1370693" y="4437905"/>
            <a:ext cx="9440034" cy="738146"/>
          </a:xfrm>
        </p:spPr>
        <p:txBody>
          <a:bodyPr>
            <a:normAutofit fontScale="90000"/>
          </a:bodyPr>
          <a:lstStyle/>
          <a:p>
            <a:pPr>
              <a:lnSpc>
                <a:spcPct val="90000"/>
              </a:lnSpc>
            </a:pPr>
            <a:br>
              <a:rPr lang="en-US" sz="3400" b="0" i="0" u="none" strike="noStrike" baseline="0" dirty="0">
                <a:latin typeface="Calibri" panose="020F0502020204030204" pitchFamily="34" charset="0"/>
              </a:rPr>
            </a:br>
            <a:r>
              <a:rPr lang="en-US" sz="3400" b="0" i="0" u="none" strike="noStrike" baseline="0" dirty="0">
                <a:latin typeface="Calibri" panose="020F0502020204030204" pitchFamily="34" charset="0"/>
              </a:rPr>
              <a:t> </a:t>
            </a:r>
            <a:r>
              <a:rPr lang="en-US" sz="3400" b="1" i="0" u="none" strike="noStrike" baseline="0" dirty="0">
                <a:latin typeface="Calibri" panose="020F0502020204030204" pitchFamily="34" charset="0"/>
              </a:rPr>
              <a:t>VIOLENCE </a:t>
            </a:r>
            <a:r>
              <a:rPr lang="tr-TR" sz="3400" b="1" i="0" u="none" strike="noStrike" baseline="0" dirty="0">
                <a:latin typeface="Calibri" panose="020F0502020204030204" pitchFamily="34" charset="0"/>
              </a:rPr>
              <a:t>AGAINST</a:t>
            </a:r>
            <a:r>
              <a:rPr lang="en-US" sz="3400" b="1" i="0" u="none" strike="noStrike" baseline="0" dirty="0">
                <a:latin typeface="Calibri" panose="020F0502020204030204" pitchFamily="34" charset="0"/>
              </a:rPr>
              <a:t> WOMEN AND TURKEY </a:t>
            </a:r>
            <a:endParaRPr lang="en-US" sz="3400" dirty="0"/>
          </a:p>
        </p:txBody>
      </p:sp>
      <p:sp>
        <p:nvSpPr>
          <p:cNvPr id="3" name="Alt Başlık 2">
            <a:extLst>
              <a:ext uri="{FF2B5EF4-FFF2-40B4-BE49-F238E27FC236}">
                <a16:creationId xmlns:a16="http://schemas.microsoft.com/office/drawing/2014/main" id="{98B72B15-4A9D-EE4F-BAC5-F90A957D7D75}"/>
              </a:ext>
            </a:extLst>
          </p:cNvPr>
          <p:cNvSpPr>
            <a:spLocks noGrp="1"/>
          </p:cNvSpPr>
          <p:nvPr>
            <p:ph type="subTitle" idx="1"/>
          </p:nvPr>
        </p:nvSpPr>
        <p:spPr>
          <a:xfrm>
            <a:off x="1370693" y="5375943"/>
            <a:ext cx="9440034" cy="1238437"/>
          </a:xfrm>
        </p:spPr>
        <p:txBody>
          <a:bodyPr>
            <a:noAutofit/>
          </a:bodyPr>
          <a:lstStyle/>
          <a:p>
            <a:pPr>
              <a:lnSpc>
                <a:spcPct val="90000"/>
              </a:lnSpc>
            </a:pPr>
            <a:r>
              <a:rPr lang="tr-TR" sz="1400" dirty="0"/>
              <a:t>Buğrahan Kadir Sarıca – 11020060516</a:t>
            </a:r>
          </a:p>
          <a:p>
            <a:pPr>
              <a:lnSpc>
                <a:spcPct val="90000"/>
              </a:lnSpc>
            </a:pPr>
            <a:r>
              <a:rPr lang="tr-TR" sz="1400" dirty="0"/>
              <a:t>Meltem Akkoca - </a:t>
            </a:r>
            <a:r>
              <a:rPr lang="en-US" sz="1400" b="0" i="0" dirty="0">
                <a:effectLst/>
                <a:latin typeface="inherit"/>
              </a:rPr>
              <a:t>31598286002</a:t>
            </a:r>
          </a:p>
          <a:p>
            <a:pPr>
              <a:lnSpc>
                <a:spcPct val="90000"/>
              </a:lnSpc>
            </a:pPr>
            <a:r>
              <a:rPr lang="en-US" sz="1400" b="0" i="0" dirty="0" err="1">
                <a:effectLst/>
                <a:latin typeface="gg sans"/>
              </a:rPr>
              <a:t>Yakupguly</a:t>
            </a:r>
            <a:r>
              <a:rPr lang="en-US" sz="1400" b="0" i="0" dirty="0">
                <a:effectLst/>
                <a:latin typeface="gg sans"/>
              </a:rPr>
              <a:t> </a:t>
            </a:r>
            <a:r>
              <a:rPr lang="en-US" sz="1400" b="0" i="0" dirty="0" err="1">
                <a:effectLst/>
                <a:latin typeface="gg sans"/>
              </a:rPr>
              <a:t>Malikov</a:t>
            </a:r>
            <a:r>
              <a:rPr lang="tr-TR" sz="1400" b="0" i="0" dirty="0">
                <a:effectLst/>
                <a:latin typeface="gg sans"/>
              </a:rPr>
              <a:t> - </a:t>
            </a:r>
            <a:r>
              <a:rPr lang="en-US" sz="1400" b="0" i="0" dirty="0">
                <a:effectLst/>
                <a:latin typeface="inherit"/>
              </a:rPr>
              <a:t>99663372432</a:t>
            </a:r>
          </a:p>
          <a:p>
            <a:pPr>
              <a:lnSpc>
                <a:spcPct val="90000"/>
              </a:lnSpc>
            </a:pPr>
            <a:r>
              <a:rPr lang="tr-TR" sz="1400" dirty="0"/>
              <a:t>Berkay Dursun - 16286273106</a:t>
            </a:r>
            <a:endParaRPr lang="en-US" sz="1400" dirty="0"/>
          </a:p>
        </p:txBody>
      </p:sp>
      <p:pic>
        <p:nvPicPr>
          <p:cNvPr id="1035" name="Picture 1034">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1030" name="Picture 6">
            <a:extLst>
              <a:ext uri="{FF2B5EF4-FFF2-40B4-BE49-F238E27FC236}">
                <a16:creationId xmlns:a16="http://schemas.microsoft.com/office/drawing/2014/main" id="{825EB462-0CA0-6F2D-7915-7B0765BA09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072" r="-1" b="32703"/>
          <a:stretch/>
        </p:blipFill>
        <p:spPr bwMode="auto">
          <a:xfrm>
            <a:off x="-1" y="-1"/>
            <a:ext cx="12198915" cy="4220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71933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81A9CD-F8C1-47F3-C779-05E90FEE79C4}"/>
              </a:ext>
            </a:extLst>
          </p:cNvPr>
          <p:cNvSpPr>
            <a:spLocks noGrp="1"/>
          </p:cNvSpPr>
          <p:nvPr>
            <p:ph type="title"/>
          </p:nvPr>
        </p:nvSpPr>
        <p:spPr/>
        <p:txBody>
          <a:bodyPr/>
          <a:lstStyle/>
          <a:p>
            <a:r>
              <a:rPr lang="tr-TR" dirty="0"/>
              <a:t>Data </a:t>
            </a:r>
            <a:r>
              <a:rPr lang="tr-TR" dirty="0" err="1"/>
              <a:t>Pre-processing</a:t>
            </a:r>
            <a:r>
              <a:rPr lang="tr-TR" dirty="0"/>
              <a:t> </a:t>
            </a:r>
            <a:r>
              <a:rPr lang="tr-TR" dirty="0" err="1"/>
              <a:t>Method</a:t>
            </a:r>
            <a:endParaRPr lang="en-US" dirty="0"/>
          </a:p>
        </p:txBody>
      </p:sp>
      <p:sp>
        <p:nvSpPr>
          <p:cNvPr id="3" name="İçerik Yer Tutucusu 2">
            <a:extLst>
              <a:ext uri="{FF2B5EF4-FFF2-40B4-BE49-F238E27FC236}">
                <a16:creationId xmlns:a16="http://schemas.microsoft.com/office/drawing/2014/main" id="{EE6283F6-C49F-B360-AD06-A78D52E06F1B}"/>
              </a:ext>
            </a:extLst>
          </p:cNvPr>
          <p:cNvSpPr>
            <a:spLocks noGrp="1"/>
          </p:cNvSpPr>
          <p:nvPr>
            <p:ph idx="1"/>
          </p:nvPr>
        </p:nvSpPr>
        <p:spPr>
          <a:xfrm>
            <a:off x="429163" y="1916232"/>
            <a:ext cx="4348110" cy="4332168"/>
          </a:xfrm>
        </p:spPr>
        <p:txBody>
          <a:bodyPr>
            <a:normAutofit/>
          </a:bodyPr>
          <a:lstStyle/>
          <a:p>
            <a:pPr marL="0" indent="0">
              <a:buNone/>
            </a:pPr>
            <a:r>
              <a:rPr lang="tr-TR" b="1" dirty="0"/>
              <a:t>Data </a:t>
            </a:r>
            <a:r>
              <a:rPr lang="tr-TR" b="1" dirty="0" err="1"/>
              <a:t>Cleaning</a:t>
            </a:r>
            <a:endParaRPr lang="tr-TR" b="1" dirty="0"/>
          </a:p>
          <a:p>
            <a:pPr marL="0" indent="0">
              <a:buNone/>
            </a:pPr>
            <a:endParaRPr lang="tr-TR" b="1" dirty="0"/>
          </a:p>
          <a:p>
            <a:pPr algn="just"/>
            <a:r>
              <a:rPr lang="en-US" sz="1800" b="0" i="0" u="none" strike="noStrike" baseline="0" dirty="0">
                <a:latin typeface="Times New Roman" panose="02020603050405020304" pitchFamily="18" charset="0"/>
              </a:rPr>
              <a:t>At the same time, we reduced duplicate values and cleaned up unnecessary observations. There were too many missing values in our data, so in order to fix these missing values, we filled attribute mean for all samples based on other observations instead of missing values, so we used data cleaning methods in cleaning the data containing missing values. </a:t>
            </a:r>
          </a:p>
          <a:p>
            <a:pPr marL="0" indent="0">
              <a:buNone/>
            </a:pPr>
            <a:endParaRPr lang="en-US" b="1" dirty="0"/>
          </a:p>
        </p:txBody>
      </p:sp>
      <p:pic>
        <p:nvPicPr>
          <p:cNvPr id="5" name="Resim 4">
            <a:extLst>
              <a:ext uri="{FF2B5EF4-FFF2-40B4-BE49-F238E27FC236}">
                <a16:creationId xmlns:a16="http://schemas.microsoft.com/office/drawing/2014/main" id="{508F63C2-B3AD-E046-9424-3215DFA2DB6A}"/>
              </a:ext>
            </a:extLst>
          </p:cNvPr>
          <p:cNvPicPr>
            <a:picLocks noChangeAspect="1"/>
          </p:cNvPicPr>
          <p:nvPr/>
        </p:nvPicPr>
        <p:blipFill>
          <a:blip r:embed="rId2"/>
          <a:stretch>
            <a:fillRect/>
          </a:stretch>
        </p:blipFill>
        <p:spPr>
          <a:xfrm>
            <a:off x="5339800" y="2068632"/>
            <a:ext cx="6346232" cy="4218563"/>
          </a:xfrm>
          <a:prstGeom prst="rect">
            <a:avLst/>
          </a:prstGeom>
        </p:spPr>
      </p:pic>
    </p:spTree>
    <p:extLst>
      <p:ext uri="{BB962C8B-B14F-4D97-AF65-F5344CB8AC3E}">
        <p14:creationId xmlns:p14="http://schemas.microsoft.com/office/powerpoint/2010/main" val="92503437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8E72812-604E-5EC9-0CD1-3DDCBCB1C62B}"/>
              </a:ext>
            </a:extLst>
          </p:cNvPr>
          <p:cNvSpPr>
            <a:spLocks noGrp="1"/>
          </p:cNvSpPr>
          <p:nvPr>
            <p:ph type="title"/>
          </p:nvPr>
        </p:nvSpPr>
        <p:spPr>
          <a:xfrm>
            <a:off x="919119" y="301312"/>
            <a:ext cx="10353761" cy="1326321"/>
          </a:xfrm>
        </p:spPr>
        <p:txBody>
          <a:bodyPr/>
          <a:lstStyle/>
          <a:p>
            <a:r>
              <a:rPr lang="tr-TR" dirty="0"/>
              <a:t>General </a:t>
            </a:r>
            <a:r>
              <a:rPr lang="tr-TR" dirty="0" err="1"/>
              <a:t>Structure</a:t>
            </a:r>
            <a:r>
              <a:rPr lang="tr-TR" dirty="0"/>
              <a:t> Of </a:t>
            </a:r>
            <a:r>
              <a:rPr lang="tr-TR" dirty="0" err="1"/>
              <a:t>The</a:t>
            </a:r>
            <a:r>
              <a:rPr lang="tr-TR" dirty="0"/>
              <a:t> </a:t>
            </a:r>
            <a:r>
              <a:rPr lang="tr-TR" dirty="0" err="1"/>
              <a:t>Orange</a:t>
            </a:r>
            <a:endParaRPr lang="en-US" dirty="0"/>
          </a:p>
        </p:txBody>
      </p:sp>
      <p:pic>
        <p:nvPicPr>
          <p:cNvPr id="3076" name="Picture 4">
            <a:extLst>
              <a:ext uri="{FF2B5EF4-FFF2-40B4-BE49-F238E27FC236}">
                <a16:creationId xmlns:a16="http://schemas.microsoft.com/office/drawing/2014/main" id="{B94604D3-1B0E-B248-B173-E80DD2DDF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492" y="1293990"/>
            <a:ext cx="9129014" cy="5399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00909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E9ECF8-8CA9-E0FA-16AB-EC9B48DFACCE}"/>
              </a:ext>
            </a:extLst>
          </p:cNvPr>
          <p:cNvSpPr>
            <a:spLocks noGrp="1"/>
          </p:cNvSpPr>
          <p:nvPr>
            <p:ph type="title"/>
          </p:nvPr>
        </p:nvSpPr>
        <p:spPr/>
        <p:txBody>
          <a:bodyPr/>
          <a:lstStyle/>
          <a:p>
            <a:r>
              <a:rPr lang="tr-TR" dirty="0" err="1"/>
              <a:t>Results</a:t>
            </a:r>
            <a:r>
              <a:rPr lang="tr-TR" dirty="0"/>
              <a:t> Of </a:t>
            </a:r>
            <a:r>
              <a:rPr lang="tr-TR" dirty="0" err="1"/>
              <a:t>The</a:t>
            </a:r>
            <a:r>
              <a:rPr lang="tr-TR" dirty="0"/>
              <a:t> Model</a:t>
            </a:r>
            <a:endParaRPr lang="en-US" dirty="0"/>
          </a:p>
        </p:txBody>
      </p:sp>
      <p:sp>
        <p:nvSpPr>
          <p:cNvPr id="5" name="Rectangle 2">
            <a:extLst>
              <a:ext uri="{FF2B5EF4-FFF2-40B4-BE49-F238E27FC236}">
                <a16:creationId xmlns:a16="http://schemas.microsoft.com/office/drawing/2014/main" id="{82C70FCE-8DAC-5F9C-9C28-1E6BDB088D37}"/>
              </a:ext>
            </a:extLst>
          </p:cNvPr>
          <p:cNvSpPr>
            <a:spLocks noGrp="1" noChangeArrowheads="1"/>
          </p:cNvSpPr>
          <p:nvPr>
            <p:ph idx="1"/>
          </p:nvPr>
        </p:nvSpPr>
        <p:spPr bwMode="auto">
          <a:xfrm>
            <a:off x="450888" y="2341175"/>
            <a:ext cx="496015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tr-TR" altLang="en-US" sz="2100" dirty="0" err="1">
                <a:solidFill>
                  <a:srgbClr val="E8EAED"/>
                </a:solidFill>
                <a:effectLst/>
                <a:latin typeface="inherit"/>
              </a:rPr>
              <a:t>In</a:t>
            </a:r>
            <a:r>
              <a:rPr lang="tr-TR" altLang="en-US" sz="2100" dirty="0">
                <a:solidFill>
                  <a:srgbClr val="E8EAED"/>
                </a:solidFill>
                <a:effectLst/>
                <a:latin typeface="inherit"/>
              </a:rPr>
              <a:t> </a:t>
            </a:r>
            <a:r>
              <a:rPr lang="tr-TR" altLang="en-US" sz="2100" dirty="0" err="1">
                <a:solidFill>
                  <a:srgbClr val="E8EAED"/>
                </a:solidFill>
                <a:effectLst/>
                <a:latin typeface="inherit"/>
              </a:rPr>
              <a:t>the</a:t>
            </a:r>
            <a:r>
              <a:rPr lang="tr-TR" altLang="en-US" sz="2100" dirty="0">
                <a:solidFill>
                  <a:srgbClr val="E8EAED"/>
                </a:solidFill>
                <a:effectLst/>
                <a:latin typeface="inherit"/>
              </a:rPr>
              <a:t> </a:t>
            </a:r>
            <a:r>
              <a:rPr lang="tr-TR" altLang="en-US" sz="2100" dirty="0" err="1">
                <a:solidFill>
                  <a:srgbClr val="E8EAED"/>
                </a:solidFill>
                <a:effectLst/>
                <a:latin typeface="inherit"/>
              </a:rPr>
              <a:t>pre-process</a:t>
            </a:r>
            <a:r>
              <a:rPr lang="tr-TR" altLang="en-US" sz="2100" dirty="0">
                <a:solidFill>
                  <a:srgbClr val="E8EAED"/>
                </a:solidFill>
                <a:effectLst/>
                <a:latin typeface="inherit"/>
              </a:rPr>
              <a:t>, </a:t>
            </a:r>
            <a:r>
              <a:rPr lang="tr-TR" altLang="en-US" sz="2100" dirty="0" err="1">
                <a:solidFill>
                  <a:srgbClr val="E8EAED"/>
                </a:solidFill>
                <a:effectLst/>
                <a:latin typeface="inherit"/>
              </a:rPr>
              <a:t>null</a:t>
            </a:r>
            <a:r>
              <a:rPr lang="tr-TR" altLang="en-US" sz="2100" dirty="0">
                <a:solidFill>
                  <a:srgbClr val="E8EAED"/>
                </a:solidFill>
                <a:effectLst/>
                <a:latin typeface="inherit"/>
              </a:rPr>
              <a:t> </a:t>
            </a:r>
            <a:r>
              <a:rPr lang="tr-TR" altLang="en-US" sz="2100" dirty="0" err="1">
                <a:solidFill>
                  <a:srgbClr val="E8EAED"/>
                </a:solidFill>
                <a:effectLst/>
                <a:latin typeface="inherit"/>
              </a:rPr>
              <a:t>values</a:t>
            </a:r>
            <a:r>
              <a:rPr lang="tr-TR" altLang="en-US" sz="2100" dirty="0">
                <a:solidFill>
                  <a:srgbClr val="E8EAED"/>
                </a:solidFill>
                <a:effectLst/>
                <a:latin typeface="inherit"/>
              </a:rPr>
              <a:t> </a:t>
            </a:r>
            <a:r>
              <a:rPr lang="tr-TR" altLang="en-US" sz="2100" dirty="0" err="1">
                <a:solidFill>
                  <a:srgbClr val="E8EAED"/>
                </a:solidFill>
                <a:effectLst/>
                <a:latin typeface="inherit"/>
              </a:rPr>
              <a:t>replaced</a:t>
            </a:r>
            <a:r>
              <a:rPr lang="tr-TR" altLang="en-US" sz="2100" dirty="0">
                <a:solidFill>
                  <a:srgbClr val="E8EAED"/>
                </a:solidFill>
                <a:effectLst/>
                <a:latin typeface="inherit"/>
              </a:rPr>
              <a:t> </a:t>
            </a:r>
            <a:r>
              <a:rPr lang="tr-TR" altLang="en-US" sz="2100" dirty="0" err="1">
                <a:solidFill>
                  <a:srgbClr val="E8EAED"/>
                </a:solidFill>
                <a:effectLst/>
                <a:latin typeface="inherit"/>
              </a:rPr>
              <a:t>by</a:t>
            </a:r>
            <a:r>
              <a:rPr lang="tr-TR" altLang="en-US" sz="2100" dirty="0">
                <a:solidFill>
                  <a:srgbClr val="E8EAED"/>
                </a:solidFill>
                <a:effectLst/>
                <a:latin typeface="inherit"/>
              </a:rPr>
              <a:t> </a:t>
            </a:r>
            <a:r>
              <a:rPr lang="tr-TR" altLang="en-US" sz="2100" dirty="0" err="1">
                <a:solidFill>
                  <a:srgbClr val="E8EAED"/>
                </a:solidFill>
                <a:effectLst/>
                <a:latin typeface="inherit"/>
              </a:rPr>
              <a:t>the</a:t>
            </a:r>
            <a:r>
              <a:rPr lang="tr-TR" altLang="en-US" sz="2100" dirty="0">
                <a:solidFill>
                  <a:srgbClr val="E8EAED"/>
                </a:solidFill>
                <a:effectLst/>
                <a:latin typeface="inherit"/>
              </a:rPr>
              <a:t> </a:t>
            </a:r>
            <a:r>
              <a:rPr lang="tr-TR" altLang="en-US" sz="2100" dirty="0" err="1">
                <a:solidFill>
                  <a:srgbClr val="E8EAED"/>
                </a:solidFill>
                <a:effectLst/>
                <a:latin typeface="inherit"/>
              </a:rPr>
              <a:t>mean</a:t>
            </a:r>
            <a:r>
              <a:rPr lang="tr-TR" altLang="en-US" sz="2100" dirty="0">
                <a:solidFill>
                  <a:srgbClr val="E8EAED"/>
                </a:solidFill>
                <a:effectLst/>
                <a:latin typeface="inherit"/>
              </a:rPr>
              <a:t> of </a:t>
            </a:r>
            <a:r>
              <a:rPr lang="tr-TR" altLang="en-US" sz="2100" dirty="0" err="1">
                <a:solidFill>
                  <a:srgbClr val="E8EAED"/>
                </a:solidFill>
                <a:effectLst/>
                <a:latin typeface="inherit"/>
              </a:rPr>
              <a:t>features</a:t>
            </a:r>
            <a:r>
              <a:rPr lang="tr-TR" altLang="en-US" sz="2100" dirty="0">
                <a:solidFill>
                  <a:srgbClr val="E8EAED"/>
                </a:solidFill>
                <a:effectLst/>
                <a:latin typeface="inherit"/>
              </a:rPr>
              <a:t>.</a:t>
            </a:r>
            <a:br>
              <a:rPr kumimoji="0" lang="en-US" altLang="en-US" b="0" i="0" u="none" strike="noStrike" cap="none" normalizeH="0" baseline="0" dirty="0">
                <a:ln>
                  <a:noFill/>
                </a:ln>
                <a:solidFill>
                  <a:srgbClr val="BDC1C6"/>
                </a:solidFill>
                <a:effectLst/>
                <a:latin typeface="Arial" panose="020B0604020202020204" pitchFamily="34" charset="0"/>
                <a:cs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100" name="Picture 4">
            <a:extLst>
              <a:ext uri="{FF2B5EF4-FFF2-40B4-BE49-F238E27FC236}">
                <a16:creationId xmlns:a16="http://schemas.microsoft.com/office/drawing/2014/main" id="{255E2808-E3DF-4FD2-4244-5F44AC66C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888" y="3675584"/>
            <a:ext cx="4834344" cy="24107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86096CA5-5EC0-7C66-09DD-CAA55D96C4DD}"/>
              </a:ext>
            </a:extLst>
          </p:cNvPr>
          <p:cNvSpPr txBox="1">
            <a:spLocks noChangeArrowheads="1"/>
          </p:cNvSpPr>
          <p:nvPr/>
        </p:nvSpPr>
        <p:spPr bwMode="auto">
          <a:xfrm>
            <a:off x="6390472" y="2344087"/>
            <a:ext cx="496015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marL="228600" indent="-228600" algn="l" defTabSz="914400" rtl="0" eaLnBrk="0" fontAlgn="base" latinLnBrk="0" hangingPunct="0">
              <a:lnSpc>
                <a:spcPct val="120000"/>
              </a:lnSpc>
              <a:spcBef>
                <a:spcPct val="0"/>
              </a:spcBef>
              <a:spcAft>
                <a:spcPct val="0"/>
              </a:spcAft>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Arial" panose="020B0604020202020204" pitchFamily="34" charset="0"/>
                <a:ea typeface="+mn-ea"/>
                <a:cs typeface="+mn-cs"/>
              </a:defRPr>
            </a:lvl1pPr>
            <a:lvl2pPr marL="685800" indent="-228600" algn="l" defTabSz="914400" rtl="0" eaLnBrk="0" fontAlgn="base" latinLnBrk="0" hangingPunct="0">
              <a:lnSpc>
                <a:spcPct val="120000"/>
              </a:lnSpc>
              <a:spcBef>
                <a:spcPct val="0"/>
              </a:spcBef>
              <a:spcAft>
                <a:spcPct val="0"/>
              </a:spcAft>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Arial" panose="020B0604020202020204" pitchFamily="34" charset="0"/>
                <a:ea typeface="+mn-ea"/>
                <a:cs typeface="+mn-cs"/>
              </a:defRPr>
            </a:lvl2pPr>
            <a:lvl3pPr marL="1143000" indent="-228600" algn="l" defTabSz="914400" rtl="0" eaLnBrk="0" fontAlgn="base" latinLnBrk="0" hangingPunct="0">
              <a:lnSpc>
                <a:spcPct val="120000"/>
              </a:lnSpc>
              <a:spcBef>
                <a:spcPct val="0"/>
              </a:spcBef>
              <a:spcAft>
                <a:spcPct val="0"/>
              </a:spcAft>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Arial" panose="020B0604020202020204" pitchFamily="34" charset="0"/>
                <a:ea typeface="+mn-ea"/>
                <a:cs typeface="+mn-cs"/>
              </a:defRPr>
            </a:lvl3pPr>
            <a:lvl4pPr marL="1600200" indent="-228600" algn="l" defTabSz="914400" rtl="0" eaLnBrk="0" fontAlgn="base" latinLnBrk="0" hangingPunct="0">
              <a:lnSpc>
                <a:spcPct val="120000"/>
              </a:lnSpc>
              <a:spcBef>
                <a:spcPct val="0"/>
              </a:spcBef>
              <a:spcAft>
                <a:spcPct val="0"/>
              </a:spcAft>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Arial" panose="020B0604020202020204" pitchFamily="34" charset="0"/>
                <a:ea typeface="+mn-ea"/>
                <a:cs typeface="+mn-cs"/>
              </a:defRPr>
            </a:lvl4pPr>
            <a:lvl5pPr marL="2057400" indent="-228600" algn="l" defTabSz="914400" rtl="0" eaLnBrk="0" fontAlgn="base" latinLnBrk="0" hangingPunct="0">
              <a:lnSpc>
                <a:spcPct val="120000"/>
              </a:lnSpc>
              <a:spcBef>
                <a:spcPct val="0"/>
              </a:spcBef>
              <a:spcAft>
                <a:spcPct val="0"/>
              </a:spcAft>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Arial" panose="020B0604020202020204" pitchFamily="34" charset="0"/>
                <a:ea typeface="+mn-ea"/>
                <a:cs typeface="+mn-cs"/>
              </a:defRPr>
            </a:lvl5pPr>
            <a:lvl6pPr marL="2514600" indent="-228600" algn="l" defTabSz="914400" rtl="0" eaLnBrk="0" fontAlgn="base" latinLnBrk="0" hangingPunct="0">
              <a:lnSpc>
                <a:spcPct val="120000"/>
              </a:lnSpc>
              <a:spcBef>
                <a:spcPct val="0"/>
              </a:spcBef>
              <a:spcAft>
                <a:spcPct val="0"/>
              </a:spcAft>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Arial" panose="020B0604020202020204" pitchFamily="34" charset="0"/>
                <a:ea typeface="+mn-ea"/>
                <a:cs typeface="+mn-cs"/>
              </a:defRPr>
            </a:lvl6pPr>
            <a:lvl7pPr marL="2971800" indent="-228600" algn="l" defTabSz="914400" rtl="0" eaLnBrk="0" fontAlgn="base" latinLnBrk="0" hangingPunct="0">
              <a:lnSpc>
                <a:spcPct val="120000"/>
              </a:lnSpc>
              <a:spcBef>
                <a:spcPct val="0"/>
              </a:spcBef>
              <a:spcAft>
                <a:spcPct val="0"/>
              </a:spcAft>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Arial" panose="020B0604020202020204" pitchFamily="34" charset="0"/>
                <a:ea typeface="+mn-ea"/>
                <a:cs typeface="+mn-cs"/>
              </a:defRPr>
            </a:lvl7pPr>
            <a:lvl8pPr marL="3429000" indent="-228600" algn="l" defTabSz="914400" rtl="0" eaLnBrk="0" fontAlgn="base" latinLnBrk="0" hangingPunct="0">
              <a:lnSpc>
                <a:spcPct val="120000"/>
              </a:lnSpc>
              <a:spcBef>
                <a:spcPct val="0"/>
              </a:spcBef>
              <a:spcAft>
                <a:spcPct val="0"/>
              </a:spcAft>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Arial" panose="020B0604020202020204" pitchFamily="34" charset="0"/>
                <a:ea typeface="+mn-ea"/>
                <a:cs typeface="+mn-cs"/>
              </a:defRPr>
            </a:lvl8pPr>
            <a:lvl9pPr marL="3886200" indent="-228600" algn="l" defTabSz="914400" rtl="0" eaLnBrk="0" fontAlgn="base" latinLnBrk="0" hangingPunct="0">
              <a:lnSpc>
                <a:spcPct val="120000"/>
              </a:lnSpc>
              <a:spcBef>
                <a:spcPct val="0"/>
              </a:spcBef>
              <a:spcAft>
                <a:spcPct val="0"/>
              </a:spcAft>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Arial" panose="020B0604020202020204" pitchFamily="34" charset="0"/>
                <a:ea typeface="+mn-ea"/>
                <a:cs typeface="+mn-cs"/>
              </a:defRPr>
            </a:lvl9pPr>
          </a:lstStyle>
          <a:p>
            <a:pPr>
              <a:lnSpc>
                <a:spcPct val="100000"/>
              </a:lnSpc>
            </a:pPr>
            <a:r>
              <a:rPr lang="tr-TR" altLang="en-US" sz="2100" dirty="0" err="1">
                <a:solidFill>
                  <a:srgbClr val="E8EAED"/>
                </a:solidFill>
                <a:effectLst/>
                <a:latin typeface="inherit"/>
              </a:rPr>
              <a:t>In</a:t>
            </a:r>
            <a:r>
              <a:rPr lang="tr-TR" altLang="en-US" sz="2100" dirty="0">
                <a:solidFill>
                  <a:srgbClr val="E8EAED"/>
                </a:solidFill>
                <a:effectLst/>
                <a:latin typeface="inherit"/>
              </a:rPr>
              <a:t> </a:t>
            </a:r>
            <a:r>
              <a:rPr lang="tr-TR" altLang="en-US" sz="2100" dirty="0" err="1">
                <a:solidFill>
                  <a:srgbClr val="E8EAED"/>
                </a:solidFill>
                <a:effectLst/>
                <a:latin typeface="inherit"/>
              </a:rPr>
              <a:t>the</a:t>
            </a:r>
            <a:r>
              <a:rPr lang="tr-TR" altLang="en-US" sz="2100" dirty="0">
                <a:solidFill>
                  <a:srgbClr val="E8EAED"/>
                </a:solidFill>
                <a:effectLst/>
                <a:latin typeface="inherit"/>
              </a:rPr>
              <a:t> </a:t>
            </a:r>
            <a:r>
              <a:rPr lang="tr-TR" altLang="en-US" sz="2100" dirty="0" err="1">
                <a:solidFill>
                  <a:srgbClr val="E8EAED"/>
                </a:solidFill>
                <a:effectLst/>
                <a:latin typeface="inherit"/>
              </a:rPr>
              <a:t>pre-process</a:t>
            </a:r>
            <a:r>
              <a:rPr lang="tr-TR" altLang="en-US" sz="2100" dirty="0">
                <a:solidFill>
                  <a:srgbClr val="E8EAED"/>
                </a:solidFill>
                <a:effectLst/>
                <a:latin typeface="inherit"/>
              </a:rPr>
              <a:t>, </a:t>
            </a:r>
            <a:r>
              <a:rPr lang="tr-TR" altLang="en-US" sz="2100" dirty="0" err="1">
                <a:solidFill>
                  <a:srgbClr val="E8EAED"/>
                </a:solidFill>
                <a:effectLst/>
                <a:latin typeface="inherit"/>
              </a:rPr>
              <a:t>null</a:t>
            </a:r>
            <a:r>
              <a:rPr lang="tr-TR" altLang="en-US" sz="2100" dirty="0">
                <a:solidFill>
                  <a:srgbClr val="E8EAED"/>
                </a:solidFill>
                <a:effectLst/>
                <a:latin typeface="inherit"/>
              </a:rPr>
              <a:t> </a:t>
            </a:r>
            <a:r>
              <a:rPr lang="tr-TR" altLang="en-US" sz="2100" dirty="0" err="1">
                <a:solidFill>
                  <a:srgbClr val="E8EAED"/>
                </a:solidFill>
                <a:effectLst/>
                <a:latin typeface="inherit"/>
              </a:rPr>
              <a:t>values</a:t>
            </a:r>
            <a:r>
              <a:rPr lang="tr-TR" altLang="en-US" sz="2100" dirty="0">
                <a:solidFill>
                  <a:srgbClr val="E8EAED"/>
                </a:solidFill>
                <a:effectLst/>
                <a:latin typeface="inherit"/>
              </a:rPr>
              <a:t> </a:t>
            </a:r>
            <a:r>
              <a:rPr lang="tr-TR" altLang="en-US" sz="2100" dirty="0" err="1">
                <a:solidFill>
                  <a:srgbClr val="E8EAED"/>
                </a:solidFill>
                <a:effectLst/>
                <a:latin typeface="inherit"/>
              </a:rPr>
              <a:t>deleted</a:t>
            </a:r>
            <a:r>
              <a:rPr lang="tr-TR" altLang="en-US" sz="2100" dirty="0">
                <a:solidFill>
                  <a:srgbClr val="E8EAED"/>
                </a:solidFill>
                <a:effectLst/>
                <a:latin typeface="inherit"/>
              </a:rPr>
              <a:t> </a:t>
            </a:r>
            <a:r>
              <a:rPr lang="tr-TR" altLang="en-US" sz="2100" dirty="0" err="1">
                <a:solidFill>
                  <a:srgbClr val="E8EAED"/>
                </a:solidFill>
                <a:effectLst/>
                <a:latin typeface="inherit"/>
              </a:rPr>
              <a:t>version</a:t>
            </a:r>
            <a:r>
              <a:rPr lang="tr-TR" altLang="en-US" sz="2100" dirty="0">
                <a:solidFill>
                  <a:srgbClr val="E8EAED"/>
                </a:solidFill>
                <a:effectLst/>
                <a:latin typeface="inherit"/>
              </a:rPr>
              <a:t>.</a:t>
            </a:r>
            <a:br>
              <a:rPr lang="en-US" altLang="en-US" dirty="0">
                <a:solidFill>
                  <a:srgbClr val="BDC1C6"/>
                </a:solidFill>
                <a:effectLst/>
                <a:cs typeface="Arial" panose="020B0604020202020204" pitchFamily="34" charset="0"/>
              </a:rPr>
            </a:br>
            <a:endParaRPr lang="en-US" altLang="en-US" sz="1800" dirty="0">
              <a:effectLst/>
            </a:endParaRPr>
          </a:p>
        </p:txBody>
      </p:sp>
      <p:pic>
        <p:nvPicPr>
          <p:cNvPr id="4104" name="Picture 8">
            <a:extLst>
              <a:ext uri="{FF2B5EF4-FFF2-40B4-BE49-F238E27FC236}">
                <a16:creationId xmlns:a16="http://schemas.microsoft.com/office/drawing/2014/main" id="{C09796F6-2F76-C374-DFDC-56AAF70A3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504" y="3672893"/>
            <a:ext cx="4408582" cy="2410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55382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13A3B9-D34E-FAB3-45D3-CE6F85489476}"/>
              </a:ext>
            </a:extLst>
          </p:cNvPr>
          <p:cNvSpPr>
            <a:spLocks noGrp="1"/>
          </p:cNvSpPr>
          <p:nvPr>
            <p:ph type="title"/>
          </p:nvPr>
        </p:nvSpPr>
        <p:spPr>
          <a:xfrm>
            <a:off x="919119" y="300989"/>
            <a:ext cx="10353761" cy="1326321"/>
          </a:xfrm>
        </p:spPr>
        <p:txBody>
          <a:bodyPr/>
          <a:lstStyle/>
          <a:p>
            <a:r>
              <a:rPr lang="tr-TR" dirty="0" err="1"/>
              <a:t>Scatter</a:t>
            </a:r>
            <a:r>
              <a:rPr lang="tr-TR" dirty="0"/>
              <a:t> </a:t>
            </a:r>
            <a:r>
              <a:rPr lang="tr-TR" dirty="0" err="1"/>
              <a:t>Plot</a:t>
            </a:r>
            <a:r>
              <a:rPr lang="tr-TR" dirty="0"/>
              <a:t> Of </a:t>
            </a:r>
            <a:r>
              <a:rPr lang="tr-TR" dirty="0" err="1"/>
              <a:t>The</a:t>
            </a:r>
            <a:r>
              <a:rPr lang="tr-TR" dirty="0"/>
              <a:t> </a:t>
            </a:r>
            <a:r>
              <a:rPr lang="tr-TR" dirty="0" err="1"/>
              <a:t>Countries</a:t>
            </a:r>
            <a:endParaRPr lang="en-US" dirty="0"/>
          </a:p>
        </p:txBody>
      </p:sp>
      <p:pic>
        <p:nvPicPr>
          <p:cNvPr id="2050" name="Picture 2">
            <a:extLst>
              <a:ext uri="{FF2B5EF4-FFF2-40B4-BE49-F238E27FC236}">
                <a16:creationId xmlns:a16="http://schemas.microsoft.com/office/drawing/2014/main" id="{3E108820-F7EC-90CC-9B25-1AA03DBC41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619" y="1545336"/>
            <a:ext cx="9610762" cy="507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34670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123" name="Picture 3" descr="metin, kırmızı içeren bir resim&#10;&#10;Açıklama otomatik olarak oluşturuldu">
            <a:extLst>
              <a:ext uri="{FF2B5EF4-FFF2-40B4-BE49-F238E27FC236}">
                <a16:creationId xmlns:a16="http://schemas.microsoft.com/office/drawing/2014/main" id="{D8161144-E75F-4221-83AB-F7344510ADE5}"/>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7" b="22"/>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C0E73B00-ED06-FA7C-7056-7532953AB986}"/>
              </a:ext>
            </a:extLst>
          </p:cNvPr>
          <p:cNvSpPr>
            <a:spLocks noGrp="1"/>
          </p:cNvSpPr>
          <p:nvPr>
            <p:ph type="title"/>
          </p:nvPr>
        </p:nvSpPr>
        <p:spPr/>
        <p:txBody>
          <a:bodyPr>
            <a:normAutofit fontScale="90000"/>
          </a:bodyPr>
          <a:lstStyle/>
          <a:p>
            <a:r>
              <a:rPr lang="tr-TR" sz="2900" dirty="0"/>
              <a:t>W</a:t>
            </a:r>
            <a:r>
              <a:rPr lang="en-US" sz="2900" dirty="0"/>
              <a:t>omen’s </a:t>
            </a:r>
            <a:r>
              <a:rPr lang="tr-TR" sz="2900" dirty="0"/>
              <a:t>R</a:t>
            </a:r>
            <a:r>
              <a:rPr lang="en-US" sz="2900" dirty="0" err="1"/>
              <a:t>ights</a:t>
            </a:r>
            <a:r>
              <a:rPr lang="en-US" sz="2900" dirty="0"/>
              <a:t> in </a:t>
            </a:r>
            <a:r>
              <a:rPr lang="tr-TR" sz="2900" dirty="0"/>
              <a:t>T</a:t>
            </a:r>
            <a:r>
              <a:rPr lang="en-US" sz="2900" dirty="0"/>
              <a:t>he Turkish </a:t>
            </a:r>
            <a:r>
              <a:rPr lang="tr-TR" sz="2900" dirty="0"/>
              <a:t>C</a:t>
            </a:r>
            <a:r>
              <a:rPr lang="en-US" sz="2900" dirty="0" err="1"/>
              <a:t>onstitution</a:t>
            </a:r>
            <a:r>
              <a:rPr lang="tr-TR" sz="2900" dirty="0"/>
              <a:t> 1982 (</a:t>
            </a:r>
            <a:r>
              <a:rPr lang="tr-TR" sz="2900" dirty="0" err="1"/>
              <a:t>rev</a:t>
            </a:r>
            <a:r>
              <a:rPr lang="tr-TR" sz="2900" dirty="0"/>
              <a:t>. 2017)</a:t>
            </a:r>
            <a:br>
              <a:rPr lang="en-US" sz="2900" dirty="0"/>
            </a:br>
            <a:endParaRPr lang="en-US" sz="2900" dirty="0"/>
          </a:p>
        </p:txBody>
      </p:sp>
      <p:sp>
        <p:nvSpPr>
          <p:cNvPr id="3" name="İçerik Yer Tutucusu 2">
            <a:extLst>
              <a:ext uri="{FF2B5EF4-FFF2-40B4-BE49-F238E27FC236}">
                <a16:creationId xmlns:a16="http://schemas.microsoft.com/office/drawing/2014/main" id="{1ECE582C-DD94-5C52-D02B-AB1F77752FA6}"/>
              </a:ext>
            </a:extLst>
          </p:cNvPr>
          <p:cNvSpPr>
            <a:spLocks noGrp="1"/>
          </p:cNvSpPr>
          <p:nvPr>
            <p:ph idx="1"/>
          </p:nvPr>
        </p:nvSpPr>
        <p:spPr/>
        <p:txBody>
          <a:bodyPr>
            <a:normAutofit/>
          </a:bodyPr>
          <a:lstStyle/>
          <a:p>
            <a:r>
              <a:rPr lang="en-US" dirty="0"/>
              <a:t>Minors, women and persons with physical or mental disabilities, shall enjoy special</a:t>
            </a:r>
          </a:p>
          <a:p>
            <a:pPr marL="0" indent="0">
              <a:buNone/>
            </a:pPr>
            <a:r>
              <a:rPr lang="en-US" dirty="0"/>
              <a:t>protection with regard to working conditions.</a:t>
            </a:r>
            <a:endParaRPr lang="tr-TR" dirty="0"/>
          </a:p>
          <a:p>
            <a:r>
              <a:rPr lang="en-US" dirty="0"/>
              <a:t>Men and women have equal rights. The State has the obligation to ensure that </a:t>
            </a:r>
            <a:r>
              <a:rPr lang="en-US" dirty="0" err="1"/>
              <a:t>thisequality</a:t>
            </a:r>
            <a:r>
              <a:rPr lang="en-US" dirty="0"/>
              <a:t> exists in practice. Measures taken for this purpose shall not be interpreted </a:t>
            </a:r>
            <a:r>
              <a:rPr lang="en-US" dirty="0" err="1"/>
              <a:t>ascontrary</a:t>
            </a:r>
            <a:r>
              <a:rPr lang="en-US" dirty="0"/>
              <a:t> to the principle of equality</a:t>
            </a:r>
            <a:r>
              <a:rPr lang="tr-TR" dirty="0"/>
              <a:t>.</a:t>
            </a:r>
            <a:endParaRPr lang="en-US" dirty="0"/>
          </a:p>
        </p:txBody>
      </p:sp>
    </p:spTree>
    <p:extLst>
      <p:ext uri="{BB962C8B-B14F-4D97-AF65-F5344CB8AC3E}">
        <p14:creationId xmlns:p14="http://schemas.microsoft.com/office/powerpoint/2010/main" val="301852576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F4DCF410-C69D-1E3A-BF94-D5EFF9B734DF}"/>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9621" b="5818"/>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08C6D335-028F-8120-2471-E257D8237DED}"/>
              </a:ext>
            </a:extLst>
          </p:cNvPr>
          <p:cNvSpPr>
            <a:spLocks noGrp="1"/>
          </p:cNvSpPr>
          <p:nvPr>
            <p:ph type="title"/>
          </p:nvPr>
        </p:nvSpPr>
        <p:spPr/>
        <p:txBody>
          <a:bodyPr>
            <a:normAutofit fontScale="90000"/>
          </a:bodyPr>
          <a:lstStyle/>
          <a:p>
            <a:r>
              <a:rPr lang="tr-TR" dirty="0"/>
              <a:t>W</a:t>
            </a:r>
            <a:r>
              <a:rPr lang="en-US" dirty="0"/>
              <a:t>omen’s </a:t>
            </a:r>
            <a:r>
              <a:rPr lang="tr-TR" dirty="0"/>
              <a:t>R</a:t>
            </a:r>
            <a:r>
              <a:rPr lang="en-US" dirty="0" err="1"/>
              <a:t>ights</a:t>
            </a:r>
            <a:r>
              <a:rPr lang="en-US" dirty="0"/>
              <a:t> </a:t>
            </a:r>
            <a:r>
              <a:rPr lang="tr-TR" dirty="0"/>
              <a:t>I</a:t>
            </a:r>
            <a:r>
              <a:rPr lang="en-US" dirty="0"/>
              <a:t>n </a:t>
            </a:r>
            <a:r>
              <a:rPr lang="tr-TR" dirty="0"/>
              <a:t>T</a:t>
            </a:r>
            <a:r>
              <a:rPr lang="en-US" dirty="0"/>
              <a:t>he </a:t>
            </a:r>
            <a:r>
              <a:rPr lang="tr-TR" dirty="0" err="1"/>
              <a:t>Bolıvıa</a:t>
            </a:r>
            <a:r>
              <a:rPr lang="en-US" dirty="0"/>
              <a:t> </a:t>
            </a:r>
            <a:r>
              <a:rPr lang="tr-TR" dirty="0"/>
              <a:t>C</a:t>
            </a:r>
            <a:r>
              <a:rPr lang="en-US" dirty="0" err="1"/>
              <a:t>onstitution</a:t>
            </a:r>
            <a:r>
              <a:rPr lang="tr-TR" dirty="0"/>
              <a:t> 2009</a:t>
            </a:r>
            <a:endParaRPr lang="en-US" dirty="0"/>
          </a:p>
        </p:txBody>
      </p:sp>
      <p:sp>
        <p:nvSpPr>
          <p:cNvPr id="3" name="İçerik Yer Tutucusu 2">
            <a:extLst>
              <a:ext uri="{FF2B5EF4-FFF2-40B4-BE49-F238E27FC236}">
                <a16:creationId xmlns:a16="http://schemas.microsoft.com/office/drawing/2014/main" id="{B37D169E-E3E1-8CE3-0689-2C0CCD4F94D9}"/>
              </a:ext>
            </a:extLst>
          </p:cNvPr>
          <p:cNvSpPr>
            <a:spLocks noGrp="1"/>
          </p:cNvSpPr>
          <p:nvPr>
            <p:ph idx="1"/>
          </p:nvPr>
        </p:nvSpPr>
        <p:spPr>
          <a:xfrm>
            <a:off x="913795" y="2096064"/>
            <a:ext cx="10353762" cy="4332168"/>
          </a:xfrm>
        </p:spPr>
        <p:txBody>
          <a:bodyPr>
            <a:normAutofit fontScale="85000" lnSpcReduction="10000"/>
          </a:bodyPr>
          <a:lstStyle/>
          <a:p>
            <a:r>
              <a:rPr lang="en-US" b="0" i="0" dirty="0">
                <a:effectLst/>
                <a:latin typeface="inherit"/>
              </a:rPr>
              <a:t>The Republic of Bolivia adopts a participatory democratic, representative and communal form of government, with equal conditions for men and women. </a:t>
            </a:r>
            <a:endParaRPr lang="tr-TR" b="0" i="0" dirty="0">
              <a:effectLst/>
              <a:latin typeface="inherit"/>
            </a:endParaRPr>
          </a:p>
          <a:p>
            <a:r>
              <a:rPr lang="en-US" b="0" i="0" dirty="0">
                <a:effectLst/>
                <a:latin typeface="inherit"/>
              </a:rPr>
              <a:t>Everyone, in particular women, have the right not to suffer physical, sexual or psychological violence, in the family as well as in the society</a:t>
            </a:r>
            <a:r>
              <a:rPr lang="tr-TR" b="0" i="0" dirty="0">
                <a:effectLst/>
                <a:latin typeface="inherit"/>
              </a:rPr>
              <a:t>.</a:t>
            </a:r>
          </a:p>
          <a:p>
            <a:r>
              <a:rPr lang="en-US" b="0" i="0" dirty="0">
                <a:effectLst/>
                <a:latin typeface="inherit"/>
              </a:rPr>
              <a:t>Women have the right to a safe maternity, with an inter-cultural practice and vision; they shall enjoy the special assistance and protection of the State during pregnancy and birth and in the prenatal and postnatal periods </a:t>
            </a:r>
            <a:endParaRPr lang="tr-TR" b="0" i="0" dirty="0">
              <a:effectLst/>
              <a:latin typeface="inherit"/>
            </a:endParaRPr>
          </a:p>
          <a:p>
            <a:r>
              <a:rPr lang="en-US" b="0" i="0" dirty="0">
                <a:effectLst/>
                <a:latin typeface="inherit"/>
              </a:rPr>
              <a:t>The State shall promote the incorporation of women into the workforce and shall guarantee them the same remuneration as men for work of equal value, both in the public and private arena.</a:t>
            </a:r>
            <a:endParaRPr lang="tr-TR" b="0" i="0" dirty="0">
              <a:effectLst/>
              <a:latin typeface="inherit"/>
            </a:endParaRPr>
          </a:p>
          <a:p>
            <a:r>
              <a:rPr lang="en-US" b="0" i="0" dirty="0">
                <a:effectLst/>
                <a:latin typeface="inherit"/>
              </a:rPr>
              <a:t>Women shall not be discriminated against or fired because of their civil status, because of pregnancy, because of their age or physical features, or because of the number of children they have. It is guaranteed that pregnant women and parents cannot be dismissed from employment until the child completes one year of age. </a:t>
            </a:r>
            <a:endParaRPr lang="tr-TR" b="0" i="0" dirty="0">
              <a:effectLst/>
              <a:latin typeface="inherit"/>
            </a:endParaRPr>
          </a:p>
          <a:p>
            <a:r>
              <a:rPr lang="en-US" b="0" i="0" dirty="0">
                <a:effectLst/>
                <a:latin typeface="inherit"/>
              </a:rPr>
              <a:t>Women and men are guaranteed the exercise of sexual rights and their reproductive rights. </a:t>
            </a:r>
            <a:endParaRPr lang="tr-TR" b="0" i="0" dirty="0">
              <a:effectLst/>
              <a:latin typeface="inherit"/>
            </a:endParaRPr>
          </a:p>
          <a:p>
            <a:r>
              <a:rPr lang="en-US" b="0" i="0" dirty="0">
                <a:effectLst/>
                <a:latin typeface="inherit"/>
              </a:rPr>
              <a:t>The equal participation of men and women shall be guaranteed in the election of the members of the assembly.</a:t>
            </a:r>
          </a:p>
        </p:txBody>
      </p:sp>
    </p:spTree>
    <p:extLst>
      <p:ext uri="{BB962C8B-B14F-4D97-AF65-F5344CB8AC3E}">
        <p14:creationId xmlns:p14="http://schemas.microsoft.com/office/powerpoint/2010/main" val="85649988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9E74441F-6DAC-4031-EA4F-4E7C7214873D}"/>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4564" b="5462"/>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53B7E392-7183-D43B-0528-639D1DC62755}"/>
              </a:ext>
            </a:extLst>
          </p:cNvPr>
          <p:cNvSpPr>
            <a:spLocks noGrp="1"/>
          </p:cNvSpPr>
          <p:nvPr>
            <p:ph type="title"/>
          </p:nvPr>
        </p:nvSpPr>
        <p:spPr/>
        <p:txBody>
          <a:bodyPr>
            <a:normAutofit fontScale="90000"/>
          </a:bodyPr>
          <a:lstStyle/>
          <a:p>
            <a:r>
              <a:rPr lang="tr-TR" dirty="0"/>
              <a:t>W</a:t>
            </a:r>
            <a:r>
              <a:rPr lang="en-US" dirty="0"/>
              <a:t>omen’s </a:t>
            </a:r>
            <a:r>
              <a:rPr lang="tr-TR" dirty="0"/>
              <a:t>R</a:t>
            </a:r>
            <a:r>
              <a:rPr lang="en-US" dirty="0" err="1"/>
              <a:t>ights</a:t>
            </a:r>
            <a:r>
              <a:rPr lang="en-US" dirty="0"/>
              <a:t> </a:t>
            </a:r>
            <a:r>
              <a:rPr lang="tr-TR" dirty="0"/>
              <a:t>I</a:t>
            </a:r>
            <a:r>
              <a:rPr lang="en-US" dirty="0"/>
              <a:t>n </a:t>
            </a:r>
            <a:r>
              <a:rPr lang="tr-TR" dirty="0"/>
              <a:t>T</a:t>
            </a:r>
            <a:r>
              <a:rPr lang="en-US" dirty="0"/>
              <a:t>he </a:t>
            </a:r>
            <a:r>
              <a:rPr lang="tr-TR" dirty="0" err="1"/>
              <a:t>Dominic</a:t>
            </a:r>
            <a:r>
              <a:rPr lang="tr-TR" dirty="0"/>
              <a:t> </a:t>
            </a:r>
            <a:r>
              <a:rPr lang="tr-TR" dirty="0" err="1"/>
              <a:t>Republic</a:t>
            </a:r>
            <a:r>
              <a:rPr lang="en-US" dirty="0"/>
              <a:t> </a:t>
            </a:r>
            <a:r>
              <a:rPr lang="tr-TR" dirty="0"/>
              <a:t>C</a:t>
            </a:r>
            <a:r>
              <a:rPr lang="en-US" dirty="0" err="1"/>
              <a:t>onstitution</a:t>
            </a:r>
            <a:r>
              <a:rPr lang="tr-TR" dirty="0"/>
              <a:t> 2015</a:t>
            </a:r>
            <a:endParaRPr lang="en-US" dirty="0"/>
          </a:p>
        </p:txBody>
      </p:sp>
      <p:sp>
        <p:nvSpPr>
          <p:cNvPr id="3" name="İçerik Yer Tutucusu 2">
            <a:extLst>
              <a:ext uri="{FF2B5EF4-FFF2-40B4-BE49-F238E27FC236}">
                <a16:creationId xmlns:a16="http://schemas.microsoft.com/office/drawing/2014/main" id="{E10D0DC3-3B62-FBB1-0528-92BD61DCCD8C}"/>
              </a:ext>
            </a:extLst>
          </p:cNvPr>
          <p:cNvSpPr>
            <a:spLocks noGrp="1"/>
          </p:cNvSpPr>
          <p:nvPr>
            <p:ph idx="1"/>
          </p:nvPr>
        </p:nvSpPr>
        <p:spPr/>
        <p:txBody>
          <a:bodyPr>
            <a:normAutofit lnSpcReduction="10000"/>
          </a:bodyPr>
          <a:lstStyle/>
          <a:p>
            <a:pPr>
              <a:lnSpc>
                <a:spcPct val="110000"/>
              </a:lnSpc>
            </a:pPr>
            <a:r>
              <a:rPr lang="en-US" sz="1900" b="0" i="0">
                <a:effectLst/>
                <a:latin typeface="inherit"/>
              </a:rPr>
              <a:t>Women and men are equal before the law. Any act that has the objective or result of diminishing or annulling the recognition, enjoyment or exercise of fundamental rights of woman and men in conditions of equality is prohibited </a:t>
            </a:r>
            <a:endParaRPr lang="tr-TR" sz="1900" b="0" i="0">
              <a:effectLst/>
              <a:latin typeface="inherit"/>
            </a:endParaRPr>
          </a:p>
          <a:p>
            <a:pPr>
              <a:lnSpc>
                <a:spcPct val="110000"/>
              </a:lnSpc>
            </a:pPr>
            <a:r>
              <a:rPr lang="en-US" sz="1900" b="0" i="0">
                <a:effectLst/>
                <a:latin typeface="inherit"/>
              </a:rPr>
              <a:t>The State should promote and guarantee the equal participation of women and men in candidate lists to the offices of popular election for the instances of guidance and decision in the public sphere, in the administration of justice, and in the State-controlled bodies </a:t>
            </a:r>
            <a:endParaRPr lang="tr-TR" sz="1900" b="0" i="0">
              <a:effectLst/>
              <a:latin typeface="inherit"/>
            </a:endParaRPr>
          </a:p>
          <a:p>
            <a:pPr>
              <a:lnSpc>
                <a:spcPct val="110000"/>
              </a:lnSpc>
            </a:pPr>
            <a:r>
              <a:rPr lang="en-US" sz="1900" b="0" i="0">
                <a:effectLst/>
                <a:latin typeface="inherit"/>
              </a:rPr>
              <a:t>Familial and gender based violence in any of its forms is condemned. The State shall guarantee through the law the adoption of necessary methods to prevent, sanction, and eradicate violence against women</a:t>
            </a:r>
            <a:r>
              <a:rPr lang="tr-TR" sz="1900" b="0" i="0">
                <a:effectLst/>
                <a:latin typeface="inherit"/>
              </a:rPr>
              <a:t>.</a:t>
            </a:r>
            <a:r>
              <a:rPr lang="en-US" sz="1900" b="0" i="0">
                <a:effectLst/>
                <a:latin typeface="inherit"/>
              </a:rPr>
              <a:t> </a:t>
            </a:r>
            <a:endParaRPr lang="tr-TR" sz="1900" b="0" i="0">
              <a:effectLst/>
              <a:latin typeface="inherit"/>
            </a:endParaRPr>
          </a:p>
          <a:p>
            <a:pPr>
              <a:lnSpc>
                <a:spcPct val="110000"/>
              </a:lnSpc>
            </a:pPr>
            <a:r>
              <a:rPr lang="en-US" sz="1900" b="0" i="0">
                <a:effectLst/>
                <a:latin typeface="inherit"/>
              </a:rPr>
              <a:t>The State guarantees the equality and equity of women and men in the exercise of the right to work.</a:t>
            </a:r>
          </a:p>
          <a:p>
            <a:pPr>
              <a:lnSpc>
                <a:spcPct val="110000"/>
              </a:lnSpc>
            </a:pPr>
            <a:endParaRPr lang="en-US" sz="1900"/>
          </a:p>
        </p:txBody>
      </p:sp>
    </p:spTree>
    <p:extLst>
      <p:ext uri="{BB962C8B-B14F-4D97-AF65-F5344CB8AC3E}">
        <p14:creationId xmlns:p14="http://schemas.microsoft.com/office/powerpoint/2010/main" val="33783504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AEAEA0C5-F59C-7693-E150-3BE807A5A97C}"/>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0026"/>
          <a:stretch/>
        </p:blipFill>
        <p:spPr bwMode="auto">
          <a:xfrm>
            <a:off x="20" y="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C43ABA5E-AF83-E9C3-CBD7-2D5AAA2601DA}"/>
              </a:ext>
            </a:extLst>
          </p:cNvPr>
          <p:cNvSpPr>
            <a:spLocks noGrp="1"/>
          </p:cNvSpPr>
          <p:nvPr>
            <p:ph type="title"/>
          </p:nvPr>
        </p:nvSpPr>
        <p:spPr/>
        <p:txBody>
          <a:bodyPr>
            <a:normAutofit fontScale="90000"/>
          </a:bodyPr>
          <a:lstStyle/>
          <a:p>
            <a:r>
              <a:rPr lang="tr-TR" dirty="0"/>
              <a:t>W</a:t>
            </a:r>
            <a:r>
              <a:rPr lang="en-US" dirty="0"/>
              <a:t>omen’s </a:t>
            </a:r>
            <a:r>
              <a:rPr lang="tr-TR" dirty="0"/>
              <a:t>R</a:t>
            </a:r>
            <a:r>
              <a:rPr lang="en-US" dirty="0" err="1"/>
              <a:t>ights</a:t>
            </a:r>
            <a:r>
              <a:rPr lang="en-US" dirty="0"/>
              <a:t> </a:t>
            </a:r>
            <a:r>
              <a:rPr lang="tr-TR" dirty="0"/>
              <a:t>I</a:t>
            </a:r>
            <a:r>
              <a:rPr lang="en-US" dirty="0"/>
              <a:t>n </a:t>
            </a:r>
            <a:r>
              <a:rPr lang="tr-TR" dirty="0"/>
              <a:t>T</a:t>
            </a:r>
            <a:r>
              <a:rPr lang="en-US" dirty="0"/>
              <a:t>he </a:t>
            </a:r>
            <a:r>
              <a:rPr lang="tr-TR" dirty="0" err="1"/>
              <a:t>Colombia</a:t>
            </a:r>
            <a:r>
              <a:rPr lang="tr-TR" dirty="0"/>
              <a:t> C</a:t>
            </a:r>
            <a:r>
              <a:rPr lang="en-US" dirty="0" err="1"/>
              <a:t>onstitution</a:t>
            </a:r>
            <a:r>
              <a:rPr lang="tr-TR" dirty="0"/>
              <a:t> 2015</a:t>
            </a:r>
            <a:endParaRPr lang="en-US" dirty="0"/>
          </a:p>
        </p:txBody>
      </p:sp>
      <p:sp>
        <p:nvSpPr>
          <p:cNvPr id="3" name="İçerik Yer Tutucusu 2">
            <a:extLst>
              <a:ext uri="{FF2B5EF4-FFF2-40B4-BE49-F238E27FC236}">
                <a16:creationId xmlns:a16="http://schemas.microsoft.com/office/drawing/2014/main" id="{B70C0A0F-9BA7-C721-ED60-1107E86D38CA}"/>
              </a:ext>
            </a:extLst>
          </p:cNvPr>
          <p:cNvSpPr>
            <a:spLocks noGrp="1"/>
          </p:cNvSpPr>
          <p:nvPr>
            <p:ph idx="1"/>
          </p:nvPr>
        </p:nvSpPr>
        <p:spPr/>
        <p:txBody>
          <a:bodyPr>
            <a:normAutofit/>
          </a:bodyPr>
          <a:lstStyle/>
          <a:p>
            <a:r>
              <a:rPr lang="en-US" b="0" i="0" dirty="0">
                <a:effectLst/>
                <a:latin typeface="inherit"/>
              </a:rPr>
              <a:t>The authorities shall guarantee the adequate and effective participation of women in the decision-making ranks of the public administration. </a:t>
            </a:r>
            <a:endParaRPr lang="tr-TR" b="0" i="0" dirty="0">
              <a:effectLst/>
              <a:latin typeface="inherit"/>
            </a:endParaRPr>
          </a:p>
          <a:p>
            <a:r>
              <a:rPr lang="en-US" b="0" i="0" dirty="0">
                <a:effectLst/>
                <a:latin typeface="inherit"/>
              </a:rPr>
              <a:t>Women and men have equal rights and opportunities. Women cannot be subjected to any type of discrimination. During their periods of pregnancy and following delivery, women shall benefit from the special assistance and protection of the State and shall receive from the latter food subsidies if they should thereafter find themselves unemployed or abandoned.</a:t>
            </a:r>
          </a:p>
          <a:p>
            <a:endParaRPr lang="en-US" dirty="0"/>
          </a:p>
        </p:txBody>
      </p:sp>
    </p:spTree>
    <p:extLst>
      <p:ext uri="{BB962C8B-B14F-4D97-AF65-F5344CB8AC3E}">
        <p14:creationId xmlns:p14="http://schemas.microsoft.com/office/powerpoint/2010/main" val="203282129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0242" name="Picture 2" descr="Peru 15x22,5 Masa Bayrağı (Direksiz) Ölçüleri ve Fiyatları | Flagturk.com">
            <a:extLst>
              <a:ext uri="{FF2B5EF4-FFF2-40B4-BE49-F238E27FC236}">
                <a16:creationId xmlns:a16="http://schemas.microsoft.com/office/drawing/2014/main" id="{77101C9B-B9E7-9706-C93A-D2D2A65398B7}"/>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9887" b="5931"/>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9AE0015B-FFC8-90AA-A8E4-01C163573059}"/>
              </a:ext>
            </a:extLst>
          </p:cNvPr>
          <p:cNvSpPr>
            <a:spLocks noGrp="1"/>
          </p:cNvSpPr>
          <p:nvPr>
            <p:ph type="title"/>
          </p:nvPr>
        </p:nvSpPr>
        <p:spPr/>
        <p:txBody>
          <a:bodyPr>
            <a:normAutofit fontScale="90000"/>
          </a:bodyPr>
          <a:lstStyle/>
          <a:p>
            <a:r>
              <a:rPr lang="tr-TR" dirty="0"/>
              <a:t>W</a:t>
            </a:r>
            <a:r>
              <a:rPr lang="en-US" dirty="0"/>
              <a:t>omen’s </a:t>
            </a:r>
            <a:r>
              <a:rPr lang="tr-TR" dirty="0"/>
              <a:t>R</a:t>
            </a:r>
            <a:r>
              <a:rPr lang="en-US" dirty="0" err="1"/>
              <a:t>ights</a:t>
            </a:r>
            <a:r>
              <a:rPr lang="en-US" dirty="0"/>
              <a:t> </a:t>
            </a:r>
            <a:r>
              <a:rPr lang="tr-TR" dirty="0"/>
              <a:t>I</a:t>
            </a:r>
            <a:r>
              <a:rPr lang="en-US" dirty="0"/>
              <a:t>n </a:t>
            </a:r>
            <a:r>
              <a:rPr lang="tr-TR" dirty="0"/>
              <a:t>T</a:t>
            </a:r>
            <a:r>
              <a:rPr lang="en-US" dirty="0"/>
              <a:t>he </a:t>
            </a:r>
            <a:r>
              <a:rPr lang="tr-TR" dirty="0"/>
              <a:t>Peru C</a:t>
            </a:r>
            <a:r>
              <a:rPr lang="en-US" dirty="0" err="1"/>
              <a:t>onstitution</a:t>
            </a:r>
            <a:r>
              <a:rPr lang="tr-TR" dirty="0"/>
              <a:t> 1993 (</a:t>
            </a:r>
            <a:r>
              <a:rPr lang="tr-TR" dirty="0" err="1"/>
              <a:t>rev</a:t>
            </a:r>
            <a:r>
              <a:rPr lang="tr-TR" dirty="0"/>
              <a:t>. 2021)</a:t>
            </a:r>
            <a:endParaRPr lang="en-US" dirty="0"/>
          </a:p>
        </p:txBody>
      </p:sp>
      <p:sp>
        <p:nvSpPr>
          <p:cNvPr id="3" name="İçerik Yer Tutucusu 2">
            <a:extLst>
              <a:ext uri="{FF2B5EF4-FFF2-40B4-BE49-F238E27FC236}">
                <a16:creationId xmlns:a16="http://schemas.microsoft.com/office/drawing/2014/main" id="{64188B30-3231-EB6B-8513-656C8857B93F}"/>
              </a:ext>
            </a:extLst>
          </p:cNvPr>
          <p:cNvSpPr>
            <a:spLocks noGrp="1"/>
          </p:cNvSpPr>
          <p:nvPr>
            <p:ph idx="1"/>
          </p:nvPr>
        </p:nvSpPr>
        <p:spPr/>
        <p:txBody>
          <a:bodyPr>
            <a:normAutofit/>
          </a:bodyPr>
          <a:lstStyle/>
          <a:p>
            <a:r>
              <a:rPr lang="en-US" dirty="0"/>
              <a:t>The law determines the minimum percentages to facilitate representation of women, rural and indigenous communities, and aboriginal peoples in regional councils. The same applies for municipal councils. </a:t>
            </a:r>
          </a:p>
        </p:txBody>
      </p:sp>
    </p:spTree>
    <p:extLst>
      <p:ext uri="{BB962C8B-B14F-4D97-AF65-F5344CB8AC3E}">
        <p14:creationId xmlns:p14="http://schemas.microsoft.com/office/powerpoint/2010/main" val="139690951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9218" name="Picture 2" descr="Ukrayna Bayrağı 🇺🇦 – Ülke bayrakları">
            <a:extLst>
              <a:ext uri="{FF2B5EF4-FFF2-40B4-BE49-F238E27FC236}">
                <a16:creationId xmlns:a16="http://schemas.microsoft.com/office/drawing/2014/main" id="{6A0E1EA4-8F3A-3EDA-48E9-D216AFD4882A}"/>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8273" r="-10" b="7384"/>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84AE9B55-AC2F-DACF-A8E7-DCC7685A173D}"/>
              </a:ext>
            </a:extLst>
          </p:cNvPr>
          <p:cNvSpPr>
            <a:spLocks noGrp="1"/>
          </p:cNvSpPr>
          <p:nvPr>
            <p:ph type="title"/>
          </p:nvPr>
        </p:nvSpPr>
        <p:spPr/>
        <p:txBody>
          <a:bodyPr>
            <a:normAutofit fontScale="90000"/>
          </a:bodyPr>
          <a:lstStyle/>
          <a:p>
            <a:r>
              <a:rPr lang="tr-TR" dirty="0"/>
              <a:t>W</a:t>
            </a:r>
            <a:r>
              <a:rPr lang="en-US" dirty="0"/>
              <a:t>omen’s </a:t>
            </a:r>
            <a:r>
              <a:rPr lang="tr-TR" dirty="0"/>
              <a:t>R</a:t>
            </a:r>
            <a:r>
              <a:rPr lang="en-US" dirty="0" err="1"/>
              <a:t>ights</a:t>
            </a:r>
            <a:r>
              <a:rPr lang="en-US" dirty="0"/>
              <a:t> </a:t>
            </a:r>
            <a:r>
              <a:rPr lang="tr-TR" dirty="0"/>
              <a:t>I</a:t>
            </a:r>
            <a:r>
              <a:rPr lang="en-US" dirty="0"/>
              <a:t>n </a:t>
            </a:r>
            <a:r>
              <a:rPr lang="tr-TR" dirty="0"/>
              <a:t>T</a:t>
            </a:r>
            <a:r>
              <a:rPr lang="en-US" dirty="0"/>
              <a:t>he </a:t>
            </a:r>
            <a:r>
              <a:rPr lang="tr-TR" dirty="0" err="1"/>
              <a:t>Ukraine</a:t>
            </a:r>
            <a:r>
              <a:rPr lang="tr-TR" dirty="0"/>
              <a:t> C</a:t>
            </a:r>
            <a:r>
              <a:rPr lang="en-US" dirty="0" err="1"/>
              <a:t>onstitution</a:t>
            </a:r>
            <a:r>
              <a:rPr lang="tr-TR" dirty="0"/>
              <a:t> 1996 (</a:t>
            </a:r>
            <a:r>
              <a:rPr lang="tr-TR" dirty="0" err="1"/>
              <a:t>rev</a:t>
            </a:r>
            <a:r>
              <a:rPr lang="tr-TR" dirty="0"/>
              <a:t>. 2019)</a:t>
            </a:r>
            <a:endParaRPr lang="en-US" dirty="0"/>
          </a:p>
        </p:txBody>
      </p:sp>
      <p:sp>
        <p:nvSpPr>
          <p:cNvPr id="3" name="İçerik Yer Tutucusu 2">
            <a:extLst>
              <a:ext uri="{FF2B5EF4-FFF2-40B4-BE49-F238E27FC236}">
                <a16:creationId xmlns:a16="http://schemas.microsoft.com/office/drawing/2014/main" id="{BF8C6A94-8EE0-4360-4CC6-42B69EA2BA8C}"/>
              </a:ext>
            </a:extLst>
          </p:cNvPr>
          <p:cNvSpPr>
            <a:spLocks noGrp="1"/>
          </p:cNvSpPr>
          <p:nvPr>
            <p:ph idx="1"/>
          </p:nvPr>
        </p:nvSpPr>
        <p:spPr/>
        <p:txBody>
          <a:bodyPr>
            <a:normAutofit/>
          </a:bodyPr>
          <a:lstStyle/>
          <a:p>
            <a:r>
              <a:rPr lang="en-US" dirty="0"/>
              <a:t>Equality of the rights of women and men is ensured: by providing women with opportunities equal to those of men, in public and political, and cultural activity, in obtaining education and in professional training, in work and its remuneration; by special measures for the protection of work and health of women; by establishing pension privileges, by creating conditions that allow women to combine work and motherhood; by legal protection, material and moral support of motherhood and childhood, including the provision of paid leaves and other privileges to pregnant women and mothers.</a:t>
            </a:r>
            <a:endParaRPr lang="tr-TR" dirty="0"/>
          </a:p>
          <a:p>
            <a:r>
              <a:rPr lang="en-US" dirty="0"/>
              <a:t>The employment of women and minors for work that is hazardous to their health, is prohibited. </a:t>
            </a:r>
          </a:p>
        </p:txBody>
      </p:sp>
    </p:spTree>
    <p:extLst>
      <p:ext uri="{BB962C8B-B14F-4D97-AF65-F5344CB8AC3E}">
        <p14:creationId xmlns:p14="http://schemas.microsoft.com/office/powerpoint/2010/main" val="175495313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B811D4-D486-896B-A0C5-183C828438F3}"/>
              </a:ext>
            </a:extLst>
          </p:cNvPr>
          <p:cNvSpPr>
            <a:spLocks noGrp="1"/>
          </p:cNvSpPr>
          <p:nvPr>
            <p:ph type="title"/>
          </p:nvPr>
        </p:nvSpPr>
        <p:spPr>
          <a:xfrm>
            <a:off x="913795" y="581575"/>
            <a:ext cx="10353762" cy="970450"/>
          </a:xfrm>
        </p:spPr>
        <p:txBody>
          <a:bodyPr>
            <a:normAutofit/>
          </a:bodyPr>
          <a:lstStyle/>
          <a:p>
            <a:r>
              <a:rPr lang="tr-TR" dirty="0" err="1"/>
              <a:t>Description</a:t>
            </a:r>
            <a:r>
              <a:rPr lang="tr-TR" dirty="0"/>
              <a:t> Of </a:t>
            </a:r>
            <a:r>
              <a:rPr lang="tr-TR" dirty="0" err="1"/>
              <a:t>The</a:t>
            </a:r>
            <a:r>
              <a:rPr lang="tr-TR" dirty="0"/>
              <a:t> Problem</a:t>
            </a:r>
            <a:endParaRPr lang="en-US" dirty="0"/>
          </a:p>
        </p:txBody>
      </p:sp>
      <p:sp>
        <p:nvSpPr>
          <p:cNvPr id="3" name="İçerik Yer Tutucusu 2">
            <a:extLst>
              <a:ext uri="{FF2B5EF4-FFF2-40B4-BE49-F238E27FC236}">
                <a16:creationId xmlns:a16="http://schemas.microsoft.com/office/drawing/2014/main" id="{B6876F45-F565-3685-0A38-290168414B05}"/>
              </a:ext>
            </a:extLst>
          </p:cNvPr>
          <p:cNvSpPr>
            <a:spLocks noGrp="1"/>
          </p:cNvSpPr>
          <p:nvPr>
            <p:ph idx="1"/>
          </p:nvPr>
        </p:nvSpPr>
        <p:spPr>
          <a:xfrm>
            <a:off x="913795" y="1732449"/>
            <a:ext cx="5546272" cy="4058751"/>
          </a:xfrm>
        </p:spPr>
        <p:txBody>
          <a:bodyPr anchor="ctr">
            <a:normAutofit/>
          </a:bodyPr>
          <a:lstStyle/>
          <a:p>
            <a:pPr algn="just"/>
            <a:r>
              <a:rPr lang="en-US" b="0" i="0" dirty="0">
                <a:effectLst/>
                <a:latin typeface="inherit"/>
              </a:rPr>
              <a:t>We are wondering how much our country’s violence rate and how much it differs from other countries</a:t>
            </a:r>
            <a:r>
              <a:rPr lang="tr-TR" b="0" i="0" dirty="0">
                <a:effectLst/>
                <a:latin typeface="inherit"/>
              </a:rPr>
              <a:t>.</a:t>
            </a:r>
            <a:r>
              <a:rPr lang="en-US" b="0" i="0" dirty="0">
                <a:effectLst/>
                <a:latin typeface="inherit"/>
              </a:rPr>
              <a:t> We will make a comparison between Turkey, African countries, Asian countries and South American countries. Furthermore, we can make some conclusions such as ‘X’ country applies the ‘Y’ and their violence rate reasonably low level when we compare with our country. </a:t>
            </a:r>
          </a:p>
          <a:p>
            <a:endParaRPr lang="en-US" dirty="0"/>
          </a:p>
        </p:txBody>
      </p:sp>
      <p:pic>
        <p:nvPicPr>
          <p:cNvPr id="19463" name="Picture 19462">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19458" name="Picture 2">
            <a:extLst>
              <a:ext uri="{FF2B5EF4-FFF2-40B4-BE49-F238E27FC236}">
                <a16:creationId xmlns:a16="http://schemas.microsoft.com/office/drawing/2014/main" id="{6B03F896-9BD1-28A5-AA0B-12286500C1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518" r="2754" b="-4"/>
          <a:stretch/>
        </p:blipFill>
        <p:spPr bwMode="auto">
          <a:xfrm>
            <a:off x="7066560" y="2132822"/>
            <a:ext cx="4065464" cy="3258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8834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1266" name="Picture 2" descr="Mısır bayrağı HD masaüstü duvar kağıtları bedava indir | Wallpaperbetter">
            <a:extLst>
              <a:ext uri="{FF2B5EF4-FFF2-40B4-BE49-F238E27FC236}">
                <a16:creationId xmlns:a16="http://schemas.microsoft.com/office/drawing/2014/main" id="{B7870594-62A1-50FD-9F77-9704233436C1}"/>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1304" b="4135"/>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7592907A-3305-668B-8522-88E0C625C8E8}"/>
              </a:ext>
            </a:extLst>
          </p:cNvPr>
          <p:cNvSpPr>
            <a:spLocks noGrp="1"/>
          </p:cNvSpPr>
          <p:nvPr>
            <p:ph type="title"/>
          </p:nvPr>
        </p:nvSpPr>
        <p:spPr/>
        <p:txBody>
          <a:bodyPr>
            <a:normAutofit fontScale="90000"/>
          </a:bodyPr>
          <a:lstStyle/>
          <a:p>
            <a:r>
              <a:rPr lang="en-US" dirty="0"/>
              <a:t>Women's Rights In The </a:t>
            </a:r>
            <a:r>
              <a:rPr lang="tr-TR" dirty="0" err="1"/>
              <a:t>Egypt</a:t>
            </a:r>
            <a:r>
              <a:rPr lang="tr-TR" dirty="0"/>
              <a:t> </a:t>
            </a:r>
            <a:r>
              <a:rPr lang="en-US" dirty="0"/>
              <a:t>Constitution</a:t>
            </a:r>
            <a:r>
              <a:rPr lang="tr-TR" dirty="0"/>
              <a:t> 2014 (</a:t>
            </a:r>
            <a:r>
              <a:rPr lang="tr-TR" dirty="0" err="1"/>
              <a:t>rev</a:t>
            </a:r>
            <a:r>
              <a:rPr lang="tr-TR" dirty="0"/>
              <a:t>. 2019)</a:t>
            </a:r>
            <a:endParaRPr lang="en-US" dirty="0"/>
          </a:p>
        </p:txBody>
      </p:sp>
      <p:sp>
        <p:nvSpPr>
          <p:cNvPr id="3" name="İçerik Yer Tutucusu 2">
            <a:extLst>
              <a:ext uri="{FF2B5EF4-FFF2-40B4-BE49-F238E27FC236}">
                <a16:creationId xmlns:a16="http://schemas.microsoft.com/office/drawing/2014/main" id="{B401AEAE-DFCA-818E-1B00-790C229C248C}"/>
              </a:ext>
            </a:extLst>
          </p:cNvPr>
          <p:cNvSpPr>
            <a:spLocks noGrp="1"/>
          </p:cNvSpPr>
          <p:nvPr>
            <p:ph idx="1"/>
          </p:nvPr>
        </p:nvSpPr>
        <p:spPr/>
        <p:txBody>
          <a:bodyPr>
            <a:normAutofit/>
          </a:bodyPr>
          <a:lstStyle/>
          <a:p>
            <a:r>
              <a:rPr lang="en-US" dirty="0"/>
              <a:t>The state commits to achieving equality between women and men in all civil, political, economic, social, and cultural rights in accordance with the provisions of this Constitution. </a:t>
            </a:r>
            <a:endParaRPr lang="tr-TR" dirty="0"/>
          </a:p>
          <a:p>
            <a:r>
              <a:rPr lang="en-US" dirty="0"/>
              <a:t>The state commits to the protection of women against all forms of violence, and ensures women empowerment to reconcile the duties of a woman toward her family and her work requirements. </a:t>
            </a:r>
            <a:endParaRPr lang="tr-TR" dirty="0"/>
          </a:p>
          <a:p>
            <a:r>
              <a:rPr lang="en-US" dirty="0"/>
              <a:t>The House of Representatives is composed of no less than four hundred and fifty members elected by direct secret public ballot. At least one quarter of the seats shall be allocated to women. </a:t>
            </a:r>
          </a:p>
        </p:txBody>
      </p:sp>
    </p:spTree>
    <p:extLst>
      <p:ext uri="{BB962C8B-B14F-4D97-AF65-F5344CB8AC3E}">
        <p14:creationId xmlns:p14="http://schemas.microsoft.com/office/powerpoint/2010/main" val="391839786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FE285474-1C23-194F-DFBA-5094DFEF1887}"/>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11085"/>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79C5311E-47EB-70A4-B996-4671F1E4EE66}"/>
              </a:ext>
            </a:extLst>
          </p:cNvPr>
          <p:cNvSpPr>
            <a:spLocks noGrp="1"/>
          </p:cNvSpPr>
          <p:nvPr>
            <p:ph type="title"/>
          </p:nvPr>
        </p:nvSpPr>
        <p:spPr/>
        <p:txBody>
          <a:bodyPr>
            <a:normAutofit fontScale="90000"/>
          </a:bodyPr>
          <a:lstStyle/>
          <a:p>
            <a:r>
              <a:rPr lang="en-US" dirty="0"/>
              <a:t>Women's Rights In The </a:t>
            </a:r>
            <a:r>
              <a:rPr lang="tr-TR" dirty="0" err="1"/>
              <a:t>Philippines</a:t>
            </a:r>
            <a:r>
              <a:rPr lang="tr-TR" dirty="0"/>
              <a:t> </a:t>
            </a:r>
            <a:r>
              <a:rPr lang="en-US" dirty="0"/>
              <a:t>Constitution</a:t>
            </a:r>
          </a:p>
        </p:txBody>
      </p:sp>
      <p:sp>
        <p:nvSpPr>
          <p:cNvPr id="3" name="İçerik Yer Tutucusu 2">
            <a:extLst>
              <a:ext uri="{FF2B5EF4-FFF2-40B4-BE49-F238E27FC236}">
                <a16:creationId xmlns:a16="http://schemas.microsoft.com/office/drawing/2014/main" id="{BC6E3F45-5EEB-A338-8015-642A02CED4C7}"/>
              </a:ext>
            </a:extLst>
          </p:cNvPr>
          <p:cNvSpPr>
            <a:spLocks noGrp="1"/>
          </p:cNvSpPr>
          <p:nvPr>
            <p:ph idx="1"/>
          </p:nvPr>
        </p:nvSpPr>
        <p:spPr/>
        <p:txBody>
          <a:bodyPr>
            <a:normAutofit/>
          </a:bodyPr>
          <a:lstStyle/>
          <a:p>
            <a:r>
              <a:rPr lang="en-US" dirty="0">
                <a:effectLst/>
                <a:latin typeface="inherit"/>
              </a:rPr>
              <a:t>Equality before the law – Women and men are equal before the law. Women have the legal right to enter contracts, own property, and choose their place of residence. </a:t>
            </a:r>
            <a:endParaRPr lang="tr-TR" dirty="0">
              <a:effectLst/>
              <a:latin typeface="inherit"/>
            </a:endParaRPr>
          </a:p>
          <a:p>
            <a:r>
              <a:rPr lang="en-US" dirty="0">
                <a:effectLst/>
                <a:latin typeface="inherit"/>
              </a:rPr>
              <a:t>Marriage and family – Women have equal rights with men in matters related to marriage and family relations.</a:t>
            </a:r>
          </a:p>
        </p:txBody>
      </p:sp>
    </p:spTree>
    <p:extLst>
      <p:ext uri="{BB962C8B-B14F-4D97-AF65-F5344CB8AC3E}">
        <p14:creationId xmlns:p14="http://schemas.microsoft.com/office/powerpoint/2010/main" val="77251594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37E58E74-7EDB-7E03-ED23-6C3E3D03BFC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4150" b="2127"/>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14F92B9E-A868-16A2-0E62-B434E8D2EB3D}"/>
              </a:ext>
            </a:extLst>
          </p:cNvPr>
          <p:cNvSpPr>
            <a:spLocks noGrp="1"/>
          </p:cNvSpPr>
          <p:nvPr>
            <p:ph type="title"/>
          </p:nvPr>
        </p:nvSpPr>
        <p:spPr/>
        <p:txBody>
          <a:bodyPr>
            <a:normAutofit fontScale="90000"/>
          </a:bodyPr>
          <a:lstStyle/>
          <a:p>
            <a:r>
              <a:rPr lang="en-US" dirty="0"/>
              <a:t>Women's Rights In The </a:t>
            </a:r>
            <a:r>
              <a:rPr lang="tr-TR" dirty="0" err="1"/>
              <a:t>Nicaragua</a:t>
            </a:r>
            <a:r>
              <a:rPr lang="tr-TR" dirty="0"/>
              <a:t> </a:t>
            </a:r>
            <a:r>
              <a:rPr lang="en-US" dirty="0"/>
              <a:t>Constitution</a:t>
            </a:r>
          </a:p>
        </p:txBody>
      </p:sp>
      <p:sp>
        <p:nvSpPr>
          <p:cNvPr id="3" name="İçerik Yer Tutucusu 2">
            <a:extLst>
              <a:ext uri="{FF2B5EF4-FFF2-40B4-BE49-F238E27FC236}">
                <a16:creationId xmlns:a16="http://schemas.microsoft.com/office/drawing/2014/main" id="{B4D6E676-DCE8-AC9B-9D5B-0A4685DC017B}"/>
              </a:ext>
            </a:extLst>
          </p:cNvPr>
          <p:cNvSpPr>
            <a:spLocks noGrp="1"/>
          </p:cNvSpPr>
          <p:nvPr>
            <p:ph idx="1"/>
          </p:nvPr>
        </p:nvSpPr>
        <p:spPr/>
        <p:txBody>
          <a:bodyPr>
            <a:normAutofit/>
          </a:bodyPr>
          <a:lstStyle/>
          <a:p>
            <a:r>
              <a:rPr lang="en-US" dirty="0">
                <a:effectLst/>
                <a:latin typeface="inherit"/>
              </a:rPr>
              <a:t>Unconditional equality of all Nicaraguans in the enjoyment of their political rights, in the exercise of these rights, and in the fulfillment of their duties and responsibilities, is established; there exists absolute equality between men and women. </a:t>
            </a:r>
            <a:endParaRPr lang="tr-TR" dirty="0">
              <a:effectLst/>
              <a:latin typeface="inherit"/>
            </a:endParaRPr>
          </a:p>
          <a:p>
            <a:r>
              <a:rPr lang="en-US" dirty="0">
                <a:effectLst/>
                <a:latin typeface="inherit"/>
              </a:rPr>
              <a:t>The State grants special protection to the process of human reproduction. Women shall have special protection during pregnancy and shall be granted maternity leave with pay and all appropriate social security benefits. No one may deny employment to women for reasons of pregnancy nor dismiss them during pregnancy or the post-natal period; all in conformity with the law.</a:t>
            </a:r>
          </a:p>
        </p:txBody>
      </p:sp>
    </p:spTree>
    <p:extLst>
      <p:ext uri="{BB962C8B-B14F-4D97-AF65-F5344CB8AC3E}">
        <p14:creationId xmlns:p14="http://schemas.microsoft.com/office/powerpoint/2010/main" val="113768663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E99C7EEE-3783-25D2-BE8D-0E72D8122D74}"/>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5442" b="4584"/>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B6F092A9-2BEA-6D89-7B21-CBAA910D11E2}"/>
              </a:ext>
            </a:extLst>
          </p:cNvPr>
          <p:cNvSpPr>
            <a:spLocks noGrp="1"/>
          </p:cNvSpPr>
          <p:nvPr>
            <p:ph type="title"/>
          </p:nvPr>
        </p:nvSpPr>
        <p:spPr/>
        <p:txBody>
          <a:bodyPr>
            <a:normAutofit fontScale="90000"/>
          </a:bodyPr>
          <a:lstStyle/>
          <a:p>
            <a:r>
              <a:rPr lang="en-US" dirty="0"/>
              <a:t>Women's Rights In The </a:t>
            </a:r>
            <a:r>
              <a:rPr lang="tr-TR" dirty="0"/>
              <a:t>Guatemala </a:t>
            </a:r>
            <a:r>
              <a:rPr lang="en-US" dirty="0"/>
              <a:t>Constitution</a:t>
            </a:r>
          </a:p>
        </p:txBody>
      </p:sp>
      <p:sp>
        <p:nvSpPr>
          <p:cNvPr id="3" name="İçerik Yer Tutucusu 2">
            <a:extLst>
              <a:ext uri="{FF2B5EF4-FFF2-40B4-BE49-F238E27FC236}">
                <a16:creationId xmlns:a16="http://schemas.microsoft.com/office/drawing/2014/main" id="{679E92B3-7B6A-B165-320F-A235932D1F4F}"/>
              </a:ext>
            </a:extLst>
          </p:cNvPr>
          <p:cNvSpPr>
            <a:spLocks noGrp="1"/>
          </p:cNvSpPr>
          <p:nvPr>
            <p:ph idx="1"/>
          </p:nvPr>
        </p:nvSpPr>
        <p:spPr/>
        <p:txBody>
          <a:bodyPr>
            <a:normAutofit/>
          </a:bodyPr>
          <a:lstStyle/>
          <a:p>
            <a:r>
              <a:rPr lang="en-US" dirty="0">
                <a:effectLst/>
                <a:latin typeface="inherit"/>
              </a:rPr>
              <a:t>Men and women have equal ownership rights to immovable property </a:t>
            </a:r>
            <a:endParaRPr lang="tr-TR" dirty="0">
              <a:effectLst/>
              <a:latin typeface="inherit"/>
            </a:endParaRPr>
          </a:p>
          <a:p>
            <a:r>
              <a:rPr lang="en-US" dirty="0">
                <a:effectLst/>
                <a:latin typeface="inherit"/>
              </a:rPr>
              <a:t>Age of men and women can retire with full pension benefits is same</a:t>
            </a:r>
          </a:p>
        </p:txBody>
      </p:sp>
    </p:spTree>
    <p:extLst>
      <p:ext uri="{BB962C8B-B14F-4D97-AF65-F5344CB8AC3E}">
        <p14:creationId xmlns:p14="http://schemas.microsoft.com/office/powerpoint/2010/main" val="245361764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5362" name="Picture 2" descr="Honduras Flag Wallpapers - Top Free Honduras Flag Backgrounds -  WallpaperAccess">
            <a:extLst>
              <a:ext uri="{FF2B5EF4-FFF2-40B4-BE49-F238E27FC236}">
                <a16:creationId xmlns:a16="http://schemas.microsoft.com/office/drawing/2014/main" id="{0B4DC7B0-809A-E9A0-3479-147CE9994E76}"/>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b="3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241DB847-5B0E-1B9E-ADBD-A5328335DFCF}"/>
              </a:ext>
            </a:extLst>
          </p:cNvPr>
          <p:cNvSpPr>
            <a:spLocks noGrp="1"/>
          </p:cNvSpPr>
          <p:nvPr>
            <p:ph type="title"/>
          </p:nvPr>
        </p:nvSpPr>
        <p:spPr/>
        <p:txBody>
          <a:bodyPr>
            <a:normAutofit fontScale="90000"/>
          </a:bodyPr>
          <a:lstStyle/>
          <a:p>
            <a:r>
              <a:rPr lang="en-US" dirty="0"/>
              <a:t>Women's Rights In The </a:t>
            </a:r>
            <a:r>
              <a:rPr lang="tr-TR" dirty="0"/>
              <a:t>Honduras </a:t>
            </a:r>
            <a:r>
              <a:rPr lang="en-US" dirty="0"/>
              <a:t>Constitution</a:t>
            </a:r>
          </a:p>
        </p:txBody>
      </p:sp>
      <p:sp>
        <p:nvSpPr>
          <p:cNvPr id="3" name="İçerik Yer Tutucusu 2">
            <a:extLst>
              <a:ext uri="{FF2B5EF4-FFF2-40B4-BE49-F238E27FC236}">
                <a16:creationId xmlns:a16="http://schemas.microsoft.com/office/drawing/2014/main" id="{B8085CBD-25BC-F46A-6E23-CFF0927C91F4}"/>
              </a:ext>
            </a:extLst>
          </p:cNvPr>
          <p:cNvSpPr>
            <a:spLocks noGrp="1"/>
          </p:cNvSpPr>
          <p:nvPr>
            <p:ph idx="1"/>
          </p:nvPr>
        </p:nvSpPr>
        <p:spPr>
          <a:xfrm>
            <a:off x="913795" y="2253657"/>
            <a:ext cx="10353762" cy="4058751"/>
          </a:xfrm>
        </p:spPr>
        <p:txBody>
          <a:bodyPr>
            <a:normAutofit/>
          </a:bodyPr>
          <a:lstStyle/>
          <a:p>
            <a:r>
              <a:rPr lang="en-US" b="0" i="0" dirty="0">
                <a:effectLst/>
                <a:latin typeface="inherit"/>
              </a:rPr>
              <a:t> Special protection shall be given to women and minors. A woman is entitled to leave before and after childbirth, without loss of employment or wages. During the nursing period she shall be entitled to a rest period each day for nursing her child. The employer may not terminate the employment contract of a pregnant woman, nor after childbirth, except after having proved just cause before a competent judge, in the cases and conditions indicated by law.</a:t>
            </a:r>
          </a:p>
          <a:p>
            <a:endParaRPr lang="en-US" dirty="0"/>
          </a:p>
        </p:txBody>
      </p:sp>
    </p:spTree>
    <p:extLst>
      <p:ext uri="{BB962C8B-B14F-4D97-AF65-F5344CB8AC3E}">
        <p14:creationId xmlns:p14="http://schemas.microsoft.com/office/powerpoint/2010/main" val="425107180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4338" name="Picture 2" descr="983 Haiti Flag Stock Photos, Pictures &amp; Royalty-Free Images - iStock">
            <a:extLst>
              <a:ext uri="{FF2B5EF4-FFF2-40B4-BE49-F238E27FC236}">
                <a16:creationId xmlns:a16="http://schemas.microsoft.com/office/drawing/2014/main" id="{18788FF8-7AC4-CF68-D500-7BB1DD455FD8}"/>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3343" b="2935"/>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AD042776-B73B-5842-E4EE-CB40083F4684}"/>
              </a:ext>
            </a:extLst>
          </p:cNvPr>
          <p:cNvSpPr>
            <a:spLocks noGrp="1"/>
          </p:cNvSpPr>
          <p:nvPr>
            <p:ph type="title"/>
          </p:nvPr>
        </p:nvSpPr>
        <p:spPr/>
        <p:txBody>
          <a:bodyPr>
            <a:normAutofit/>
          </a:bodyPr>
          <a:lstStyle/>
          <a:p>
            <a:r>
              <a:rPr lang="en-US" dirty="0"/>
              <a:t>Women's Rights In The </a:t>
            </a:r>
            <a:r>
              <a:rPr lang="tr-TR" dirty="0"/>
              <a:t>Haiti </a:t>
            </a:r>
            <a:r>
              <a:rPr lang="en-US" dirty="0"/>
              <a:t>Constitution</a:t>
            </a:r>
          </a:p>
        </p:txBody>
      </p:sp>
      <p:sp>
        <p:nvSpPr>
          <p:cNvPr id="3" name="İçerik Yer Tutucusu 2">
            <a:extLst>
              <a:ext uri="{FF2B5EF4-FFF2-40B4-BE49-F238E27FC236}">
                <a16:creationId xmlns:a16="http://schemas.microsoft.com/office/drawing/2014/main" id="{F06E2818-160D-61BE-5268-16BB89C22391}"/>
              </a:ext>
            </a:extLst>
          </p:cNvPr>
          <p:cNvSpPr>
            <a:spLocks noGrp="1"/>
          </p:cNvSpPr>
          <p:nvPr>
            <p:ph idx="1"/>
          </p:nvPr>
        </p:nvSpPr>
        <p:spPr/>
        <p:txBody>
          <a:bodyPr>
            <a:normAutofit/>
          </a:bodyPr>
          <a:lstStyle/>
          <a:p>
            <a:r>
              <a:rPr lang="en-US" b="0" i="0" dirty="0">
                <a:effectLst/>
                <a:latin typeface="inherit"/>
              </a:rPr>
              <a:t>To assure to women a representation in the instances of power and of decision which must conform to the equality of the sexes and to equity of gender. </a:t>
            </a:r>
            <a:endParaRPr lang="tr-TR" b="0" i="0" dirty="0">
              <a:effectLst/>
              <a:latin typeface="inherit"/>
            </a:endParaRPr>
          </a:p>
          <a:p>
            <a:r>
              <a:rPr lang="en-US" b="0" i="0" dirty="0">
                <a:effectLst/>
                <a:latin typeface="inherit"/>
              </a:rPr>
              <a:t>The principle of the quota of at least thirty percent (30%) of women is recognized at all levels of national life, notably in the public services. </a:t>
            </a:r>
            <a:endParaRPr lang="en-US" dirty="0"/>
          </a:p>
        </p:txBody>
      </p:sp>
    </p:spTree>
    <p:extLst>
      <p:ext uri="{BB962C8B-B14F-4D97-AF65-F5344CB8AC3E}">
        <p14:creationId xmlns:p14="http://schemas.microsoft.com/office/powerpoint/2010/main" val="362051115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2294" name="Picture 6" descr="2,660 Bangladesh Flag Stock Photos, Pictures &amp; Royalty-Free Images - iStock">
            <a:extLst>
              <a:ext uri="{FF2B5EF4-FFF2-40B4-BE49-F238E27FC236}">
                <a16:creationId xmlns:a16="http://schemas.microsoft.com/office/drawing/2014/main" id="{96F901D7-6B19-F7F0-B6BB-4A8185C45EFC}"/>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3157" b="3121"/>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4" name="Başlık 3">
            <a:extLst>
              <a:ext uri="{FF2B5EF4-FFF2-40B4-BE49-F238E27FC236}">
                <a16:creationId xmlns:a16="http://schemas.microsoft.com/office/drawing/2014/main" id="{4EC3790A-3C35-C363-4397-3ADC5DA32BC8}"/>
              </a:ext>
            </a:extLst>
          </p:cNvPr>
          <p:cNvSpPr>
            <a:spLocks noGrp="1"/>
          </p:cNvSpPr>
          <p:nvPr>
            <p:ph type="title"/>
          </p:nvPr>
        </p:nvSpPr>
        <p:spPr/>
        <p:txBody>
          <a:bodyPr>
            <a:normAutofit fontScale="90000"/>
          </a:bodyPr>
          <a:lstStyle/>
          <a:p>
            <a:r>
              <a:rPr lang="en-US" dirty="0"/>
              <a:t>Women's Rights In The </a:t>
            </a:r>
            <a:r>
              <a:rPr lang="tr-TR" dirty="0" err="1"/>
              <a:t>Bangladesh</a:t>
            </a:r>
            <a:r>
              <a:rPr lang="tr-TR" dirty="0"/>
              <a:t> </a:t>
            </a:r>
            <a:r>
              <a:rPr lang="en-US" dirty="0"/>
              <a:t>Constitution</a:t>
            </a:r>
          </a:p>
        </p:txBody>
      </p:sp>
      <p:sp>
        <p:nvSpPr>
          <p:cNvPr id="3" name="İçerik Yer Tutucusu 2">
            <a:extLst>
              <a:ext uri="{FF2B5EF4-FFF2-40B4-BE49-F238E27FC236}">
                <a16:creationId xmlns:a16="http://schemas.microsoft.com/office/drawing/2014/main" id="{99B62CE2-96CB-0448-CF2D-F4D0D764BFA3}"/>
              </a:ext>
            </a:extLst>
          </p:cNvPr>
          <p:cNvSpPr>
            <a:spLocks noGrp="1"/>
          </p:cNvSpPr>
          <p:nvPr>
            <p:ph idx="1"/>
          </p:nvPr>
        </p:nvSpPr>
        <p:spPr/>
        <p:txBody>
          <a:bodyPr>
            <a:normAutofit/>
          </a:bodyPr>
          <a:lstStyle/>
          <a:p>
            <a:r>
              <a:rPr lang="en-US" b="0" i="0" dirty="0">
                <a:effectLst/>
                <a:latin typeface="inherit"/>
              </a:rPr>
              <a:t>Provided that nothing in this clause shall be deemed to prevent a woman from being elected to any of the seats provided. </a:t>
            </a:r>
            <a:endParaRPr lang="tr-TR" b="0" i="0" dirty="0">
              <a:effectLst/>
              <a:latin typeface="inherit"/>
            </a:endParaRPr>
          </a:p>
          <a:p>
            <a:r>
              <a:rPr lang="en-US" b="0" i="0" dirty="0">
                <a:effectLst/>
                <a:latin typeface="inherit"/>
              </a:rPr>
              <a:t>The State shall </a:t>
            </a:r>
            <a:r>
              <a:rPr lang="en-US" b="0" i="0" dirty="0" err="1">
                <a:effectLst/>
                <a:latin typeface="inherit"/>
              </a:rPr>
              <a:t>endeavour</a:t>
            </a:r>
            <a:r>
              <a:rPr lang="en-US" b="0" i="0" dirty="0">
                <a:effectLst/>
                <a:latin typeface="inherit"/>
              </a:rPr>
              <a:t> to ensure equality of opportunity and participation of women in all spheres of national life. </a:t>
            </a:r>
            <a:endParaRPr lang="tr-TR" b="0" i="0" dirty="0">
              <a:effectLst/>
              <a:latin typeface="inherit"/>
            </a:endParaRPr>
          </a:p>
          <a:p>
            <a:r>
              <a:rPr lang="en-US" b="0" i="0" dirty="0">
                <a:effectLst/>
                <a:latin typeface="inherit"/>
              </a:rPr>
              <a:t>Women shall have equal rights with men in all spheres of the State and of public life. Nothing in this article shall prevent the State from making special provision in </a:t>
            </a:r>
            <a:r>
              <a:rPr lang="en-US" b="0" i="0" dirty="0" err="1">
                <a:effectLst/>
                <a:latin typeface="inherit"/>
              </a:rPr>
              <a:t>favour</a:t>
            </a:r>
            <a:r>
              <a:rPr lang="en-US" b="0" i="0" dirty="0">
                <a:effectLst/>
                <a:latin typeface="inherit"/>
              </a:rPr>
              <a:t> of women or children or for the advancement of any backward section of citizens.</a:t>
            </a:r>
          </a:p>
          <a:p>
            <a:endParaRPr lang="en-US" dirty="0"/>
          </a:p>
        </p:txBody>
      </p:sp>
    </p:spTree>
    <p:extLst>
      <p:ext uri="{BB962C8B-B14F-4D97-AF65-F5344CB8AC3E}">
        <p14:creationId xmlns:p14="http://schemas.microsoft.com/office/powerpoint/2010/main" val="292775652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318" name="Picture 6" descr="Malawi Flag With Original Rgb Color Vector Illustration Design Stock  Illustration - Download Image Now - iStock">
            <a:extLst>
              <a:ext uri="{FF2B5EF4-FFF2-40B4-BE49-F238E27FC236}">
                <a16:creationId xmlns:a16="http://schemas.microsoft.com/office/drawing/2014/main" id="{FA296A85-61E0-2DE5-7DF5-48AD983D88B4}"/>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3587" r="3050" b="-1"/>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C1B4DD10-72F4-F87B-3750-5E63F855CDC4}"/>
              </a:ext>
            </a:extLst>
          </p:cNvPr>
          <p:cNvSpPr>
            <a:spLocks noGrp="1"/>
          </p:cNvSpPr>
          <p:nvPr>
            <p:ph type="title"/>
          </p:nvPr>
        </p:nvSpPr>
        <p:spPr/>
        <p:txBody>
          <a:bodyPr>
            <a:normAutofit/>
          </a:bodyPr>
          <a:lstStyle/>
          <a:p>
            <a:r>
              <a:rPr lang="en-US" dirty="0"/>
              <a:t>Women's Rights In The </a:t>
            </a:r>
            <a:r>
              <a:rPr lang="tr-TR" dirty="0"/>
              <a:t>Malawi </a:t>
            </a:r>
            <a:r>
              <a:rPr lang="en-US" dirty="0"/>
              <a:t>Constitution</a:t>
            </a:r>
          </a:p>
        </p:txBody>
      </p:sp>
      <p:sp>
        <p:nvSpPr>
          <p:cNvPr id="3" name="İçerik Yer Tutucusu 2">
            <a:extLst>
              <a:ext uri="{FF2B5EF4-FFF2-40B4-BE49-F238E27FC236}">
                <a16:creationId xmlns:a16="http://schemas.microsoft.com/office/drawing/2014/main" id="{9756FF5D-356C-2BE5-674A-E2F58A0ABA2D}"/>
              </a:ext>
            </a:extLst>
          </p:cNvPr>
          <p:cNvSpPr>
            <a:spLocks noGrp="1"/>
          </p:cNvSpPr>
          <p:nvPr>
            <p:ph idx="1"/>
          </p:nvPr>
        </p:nvSpPr>
        <p:spPr/>
        <p:txBody>
          <a:bodyPr>
            <a:normAutofit fontScale="85000" lnSpcReduction="20000"/>
          </a:bodyPr>
          <a:lstStyle/>
          <a:p>
            <a:r>
              <a:rPr lang="en-US" b="0" i="0" dirty="0">
                <a:effectLst/>
                <a:latin typeface="inherit"/>
              </a:rPr>
              <a:t>Principles of national policy To obtain gender equality through</a:t>
            </a:r>
            <a:r>
              <a:rPr lang="tr-TR" b="0" i="0" dirty="0">
                <a:effectLst/>
                <a:latin typeface="inherit"/>
              </a:rPr>
              <a:t>;</a:t>
            </a:r>
          </a:p>
          <a:p>
            <a:r>
              <a:rPr lang="en-US" b="0" i="0" dirty="0">
                <a:effectLst/>
                <a:latin typeface="inherit"/>
              </a:rPr>
              <a:t>full participation of women in all spheres of Malawian society on the basis of equal opportunities with men; Family and marriage All men and women have the right to marry and found a family Rights of women </a:t>
            </a:r>
            <a:r>
              <a:rPr lang="en-US" b="0" i="0" dirty="0" err="1">
                <a:effectLst/>
                <a:latin typeface="inherit"/>
              </a:rPr>
              <a:t>Women</a:t>
            </a:r>
            <a:r>
              <a:rPr lang="en-US" b="0" i="0" dirty="0">
                <a:effectLst/>
                <a:latin typeface="inherit"/>
              </a:rPr>
              <a:t> have the right to full and equal protection by the law, and have the right not to be discriminated against on the basis of their gender or marital status which includes the right</a:t>
            </a:r>
            <a:endParaRPr lang="tr-TR" b="0" i="0" dirty="0">
              <a:effectLst/>
              <a:latin typeface="inherit"/>
            </a:endParaRPr>
          </a:p>
          <a:p>
            <a:r>
              <a:rPr lang="en-US" b="0" i="0" dirty="0">
                <a:effectLst/>
                <a:latin typeface="inherit"/>
              </a:rPr>
              <a:t>to be accorded the same rights as men in civil law, including equal capacity</a:t>
            </a:r>
            <a:endParaRPr lang="tr-TR" b="0" i="0" dirty="0">
              <a:effectLst/>
              <a:latin typeface="inherit"/>
            </a:endParaRPr>
          </a:p>
          <a:p>
            <a:r>
              <a:rPr lang="en-US" b="0" i="0" dirty="0">
                <a:effectLst/>
                <a:latin typeface="inherit"/>
              </a:rPr>
              <a:t>to enter into contracts; to acquire and maintain rights in property, independently or in association with others, regardless of their marital status; to acquire and retain custody, guardianship and care of children and to </a:t>
            </a:r>
            <a:r>
              <a:rPr lang="en-US" b="1" i="0" dirty="0">
                <a:effectLst/>
                <a:latin typeface="inherit"/>
              </a:rPr>
              <a:t>have an equal right in the making of decisions that affect their upbringing</a:t>
            </a:r>
            <a:r>
              <a:rPr lang="en-US" b="0" i="0" dirty="0">
                <a:effectLst/>
                <a:latin typeface="inherit"/>
              </a:rPr>
              <a:t>; and to acquire and retain citizenship and nationality. on the dissolution of marriage, howsoever entered into</a:t>
            </a:r>
            <a:r>
              <a:rPr lang="tr-TR" dirty="0">
                <a:effectLst/>
                <a:latin typeface="inherit"/>
              </a:rPr>
              <a:t> </a:t>
            </a:r>
            <a:r>
              <a:rPr lang="en-US" b="0" i="0" dirty="0">
                <a:effectLst/>
                <a:latin typeface="inherit"/>
              </a:rPr>
              <a:t>to a fair disposition of property that is held jointly with a husband; and to fair maintenance, taking into consideration all the circumstances and, in particular, the means of the former husband and the needs of any children. </a:t>
            </a:r>
            <a:endParaRPr lang="tr-TR" b="0" i="0" dirty="0">
              <a:effectLst/>
              <a:latin typeface="inherit"/>
            </a:endParaRPr>
          </a:p>
          <a:p>
            <a:r>
              <a:rPr lang="en-US" b="1" i="0" dirty="0">
                <a:effectLst/>
                <a:latin typeface="inherit"/>
              </a:rPr>
              <a:t>Any law that discriminates against women on the basis of gender or marital status shall be invalid and legislation shall be passed to eliminate customs and practices that discriminate against women, particularly practices such asexual abuse, harassment and violence; discrimination in work, business and public affairs; and deprivation of property, including property obtained by inheritance.</a:t>
            </a:r>
          </a:p>
          <a:p>
            <a:endParaRPr lang="en-US" dirty="0"/>
          </a:p>
        </p:txBody>
      </p:sp>
    </p:spTree>
    <p:extLst>
      <p:ext uri="{BB962C8B-B14F-4D97-AF65-F5344CB8AC3E}">
        <p14:creationId xmlns:p14="http://schemas.microsoft.com/office/powerpoint/2010/main" val="302263117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513B702-B04B-5216-FA46-78BA54B2BD31}"/>
              </a:ext>
            </a:extLst>
          </p:cNvPr>
          <p:cNvSpPr>
            <a:spLocks noGrp="1"/>
          </p:cNvSpPr>
          <p:nvPr>
            <p:ph type="title"/>
          </p:nvPr>
        </p:nvSpPr>
        <p:spPr/>
        <p:txBody>
          <a:bodyPr/>
          <a:lstStyle/>
          <a:p>
            <a:r>
              <a:rPr lang="tr-TR" dirty="0" err="1"/>
              <a:t>References</a:t>
            </a:r>
            <a:endParaRPr lang="en-US" dirty="0"/>
          </a:p>
        </p:txBody>
      </p:sp>
      <p:sp>
        <p:nvSpPr>
          <p:cNvPr id="3" name="İçerik Yer Tutucusu 2">
            <a:extLst>
              <a:ext uri="{FF2B5EF4-FFF2-40B4-BE49-F238E27FC236}">
                <a16:creationId xmlns:a16="http://schemas.microsoft.com/office/drawing/2014/main" id="{B2CAF5E0-5E6A-6FBD-51D5-1FCA8A68158C}"/>
              </a:ext>
            </a:extLst>
          </p:cNvPr>
          <p:cNvSpPr>
            <a:spLocks noGrp="1"/>
          </p:cNvSpPr>
          <p:nvPr>
            <p:ph idx="1"/>
          </p:nvPr>
        </p:nvSpPr>
        <p:spPr/>
        <p:txBody>
          <a:bodyPr/>
          <a:lstStyle/>
          <a:p>
            <a:r>
              <a:rPr lang="en-US" b="0" i="0" dirty="0">
                <a:effectLst/>
                <a:latin typeface="gg sans"/>
                <a:hlinkClick r:id="rId2" tooltip="https://www.constituteproject.org/"/>
              </a:rPr>
              <a:t>https://www.constituteproject.org/</a:t>
            </a:r>
            <a:endParaRPr lang="tr-TR" b="0" i="0" dirty="0">
              <a:effectLst/>
              <a:latin typeface="gg sans"/>
            </a:endParaRPr>
          </a:p>
          <a:p>
            <a:r>
              <a:rPr lang="en-US" b="0" i="0" dirty="0">
                <a:effectLst/>
                <a:latin typeface="gg sans"/>
                <a:hlinkClick r:id="rId3" tooltip="https://www.kaggle.com/datasets/andrewmvd/violence-against-women-and-girls"/>
              </a:rPr>
              <a:t>https://www.kaggle.com/datasets/andrewmvd/violence-against-women-and-girls</a:t>
            </a:r>
            <a:endParaRPr lang="tr-TR" b="0" i="0" dirty="0">
              <a:effectLst/>
              <a:latin typeface="gg sans"/>
            </a:endParaRPr>
          </a:p>
          <a:p>
            <a:r>
              <a:rPr lang="en-US" b="0" i="0" dirty="0">
                <a:effectLst/>
                <a:latin typeface="gg sans"/>
                <a:hlinkClick r:id="rId4" tooltip="https://www.worldometers.info/"/>
              </a:rPr>
              <a:t>https://www.worldometers.info/</a:t>
            </a:r>
            <a:endParaRPr lang="en-US" dirty="0"/>
          </a:p>
        </p:txBody>
      </p:sp>
    </p:spTree>
    <p:extLst>
      <p:ext uri="{BB962C8B-B14F-4D97-AF65-F5344CB8AC3E}">
        <p14:creationId xmlns:p14="http://schemas.microsoft.com/office/powerpoint/2010/main" val="16913288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B931B3-27B1-A036-45E3-9BD7A962CADC}"/>
              </a:ext>
            </a:extLst>
          </p:cNvPr>
          <p:cNvSpPr>
            <a:spLocks noGrp="1"/>
          </p:cNvSpPr>
          <p:nvPr>
            <p:ph type="title"/>
          </p:nvPr>
        </p:nvSpPr>
        <p:spPr>
          <a:xfrm>
            <a:off x="913795" y="609600"/>
            <a:ext cx="10353762" cy="970450"/>
          </a:xfrm>
        </p:spPr>
        <p:txBody>
          <a:bodyPr>
            <a:normAutofit/>
          </a:bodyPr>
          <a:lstStyle/>
          <a:p>
            <a:r>
              <a:rPr lang="tr-TR" dirty="0"/>
              <a:t>User </a:t>
            </a:r>
            <a:r>
              <a:rPr lang="tr-TR" dirty="0" err="1"/>
              <a:t>Expectation</a:t>
            </a:r>
            <a:endParaRPr lang="en-US" dirty="0"/>
          </a:p>
        </p:txBody>
      </p:sp>
      <p:sp>
        <p:nvSpPr>
          <p:cNvPr id="3" name="İçerik Yer Tutucusu 2">
            <a:extLst>
              <a:ext uri="{FF2B5EF4-FFF2-40B4-BE49-F238E27FC236}">
                <a16:creationId xmlns:a16="http://schemas.microsoft.com/office/drawing/2014/main" id="{85F78124-F434-FC72-20FE-4EB5EBAC2382}"/>
              </a:ext>
            </a:extLst>
          </p:cNvPr>
          <p:cNvSpPr>
            <a:spLocks noGrp="1"/>
          </p:cNvSpPr>
          <p:nvPr>
            <p:ph idx="1"/>
          </p:nvPr>
        </p:nvSpPr>
        <p:spPr>
          <a:xfrm>
            <a:off x="924168" y="1399624"/>
            <a:ext cx="5546272" cy="4058751"/>
          </a:xfrm>
        </p:spPr>
        <p:txBody>
          <a:bodyPr anchor="ctr">
            <a:normAutofit/>
          </a:bodyPr>
          <a:lstStyle/>
          <a:p>
            <a:endParaRPr lang="en-US" b="0" i="0" u="none" strike="noStrike" baseline="0" dirty="0">
              <a:latin typeface="Times New Roman" panose="02020603050405020304" pitchFamily="18" charset="0"/>
            </a:endParaRPr>
          </a:p>
          <a:p>
            <a:r>
              <a:rPr lang="en-US" b="0" i="0" u="none" strike="noStrike" baseline="0" dirty="0">
                <a:latin typeface="Times New Roman" panose="02020603050405020304" pitchFamily="18" charset="0"/>
              </a:rPr>
              <a:t> The effect of the factors in the processed data sets on violence against women in different countries in this situation. We can easily compare these countries and make a consequence of their values and according to their values, we can search for their approaches to this issue. </a:t>
            </a:r>
            <a:endParaRPr lang="en-US" dirty="0"/>
          </a:p>
        </p:txBody>
      </p:sp>
      <p:pic>
        <p:nvPicPr>
          <p:cNvPr id="1031" name="Picture 1030">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1026" name="Picture 2">
            <a:extLst>
              <a:ext uri="{FF2B5EF4-FFF2-40B4-BE49-F238E27FC236}">
                <a16:creationId xmlns:a16="http://schemas.microsoft.com/office/drawing/2014/main" id="{11EA00A8-D4CF-A445-D0C5-8A8B9820B5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705" b="-2"/>
          <a:stretch/>
        </p:blipFill>
        <p:spPr bwMode="auto">
          <a:xfrm>
            <a:off x="7066560" y="2132822"/>
            <a:ext cx="4065464" cy="3258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48760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455BA5-D258-59AA-3013-11F1A5981199}"/>
              </a:ext>
            </a:extLst>
          </p:cNvPr>
          <p:cNvSpPr>
            <a:spLocks noGrp="1"/>
          </p:cNvSpPr>
          <p:nvPr>
            <p:ph type="title"/>
          </p:nvPr>
        </p:nvSpPr>
        <p:spPr/>
        <p:txBody>
          <a:bodyPr/>
          <a:lstStyle/>
          <a:p>
            <a:r>
              <a:rPr lang="tr-TR" dirty="0"/>
              <a:t>General Information</a:t>
            </a:r>
            <a:endParaRPr lang="en-US" dirty="0"/>
          </a:p>
        </p:txBody>
      </p:sp>
      <p:sp>
        <p:nvSpPr>
          <p:cNvPr id="3" name="İçerik Yer Tutucusu 2">
            <a:extLst>
              <a:ext uri="{FF2B5EF4-FFF2-40B4-BE49-F238E27FC236}">
                <a16:creationId xmlns:a16="http://schemas.microsoft.com/office/drawing/2014/main" id="{67BCFC53-87AF-1B05-E32A-DEC526AFA52B}"/>
              </a:ext>
            </a:extLst>
          </p:cNvPr>
          <p:cNvSpPr>
            <a:spLocks noGrp="1"/>
          </p:cNvSpPr>
          <p:nvPr>
            <p:ph idx="1"/>
          </p:nvPr>
        </p:nvSpPr>
        <p:spPr>
          <a:xfrm>
            <a:off x="456595" y="2096063"/>
            <a:ext cx="3648874" cy="3866197"/>
          </a:xfrm>
        </p:spPr>
        <p:txBody>
          <a:bodyPr/>
          <a:lstStyle/>
          <a:p>
            <a:pPr algn="just"/>
            <a:r>
              <a:rPr lang="en-US" b="0" i="0" dirty="0">
                <a:solidFill>
                  <a:srgbClr val="DCDDDE"/>
                </a:solidFill>
                <a:effectLst/>
                <a:latin typeface="gg sans"/>
              </a:rPr>
              <a:t>We found the dataset from Kaggle. The title of the Kaggle project is “Violence Against Women and Girls” (Larxel,2020). Kaggle writer takes the data from The Demographic and Health Surveys (DHS)</a:t>
            </a:r>
            <a:r>
              <a:rPr lang="tr-TR" b="0" i="0" dirty="0">
                <a:solidFill>
                  <a:srgbClr val="DCDDDE"/>
                </a:solidFill>
                <a:effectLst/>
                <a:latin typeface="gg sans"/>
              </a:rPr>
              <a:t>.</a:t>
            </a:r>
            <a:endParaRPr lang="en-US" dirty="0"/>
          </a:p>
        </p:txBody>
      </p:sp>
      <p:pic>
        <p:nvPicPr>
          <p:cNvPr id="5" name="Resim 4">
            <a:extLst>
              <a:ext uri="{FF2B5EF4-FFF2-40B4-BE49-F238E27FC236}">
                <a16:creationId xmlns:a16="http://schemas.microsoft.com/office/drawing/2014/main" id="{D069FCAC-543A-69B1-310A-D9E395A10A9B}"/>
              </a:ext>
            </a:extLst>
          </p:cNvPr>
          <p:cNvPicPr>
            <a:picLocks noChangeAspect="1"/>
          </p:cNvPicPr>
          <p:nvPr/>
        </p:nvPicPr>
        <p:blipFill>
          <a:blip r:embed="rId2"/>
          <a:stretch>
            <a:fillRect/>
          </a:stretch>
        </p:blipFill>
        <p:spPr>
          <a:xfrm>
            <a:off x="4382543" y="2220686"/>
            <a:ext cx="7458494" cy="3650662"/>
          </a:xfrm>
          <a:prstGeom prst="rect">
            <a:avLst/>
          </a:prstGeom>
        </p:spPr>
      </p:pic>
    </p:spTree>
    <p:extLst>
      <p:ext uri="{BB962C8B-B14F-4D97-AF65-F5344CB8AC3E}">
        <p14:creationId xmlns:p14="http://schemas.microsoft.com/office/powerpoint/2010/main" val="419194904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C518097-B83D-5746-CE4A-EE453512E70D}"/>
              </a:ext>
            </a:extLst>
          </p:cNvPr>
          <p:cNvSpPr>
            <a:spLocks noGrp="1"/>
          </p:cNvSpPr>
          <p:nvPr>
            <p:ph type="title"/>
          </p:nvPr>
        </p:nvSpPr>
        <p:spPr/>
        <p:txBody>
          <a:bodyPr/>
          <a:lstStyle/>
          <a:p>
            <a:r>
              <a:rPr lang="tr-TR" dirty="0"/>
              <a:t>Model of Data Warehouse</a:t>
            </a:r>
            <a:endParaRPr lang="en-US" dirty="0"/>
          </a:p>
        </p:txBody>
      </p:sp>
      <p:sp>
        <p:nvSpPr>
          <p:cNvPr id="3" name="İçerik Yer Tutucusu 2">
            <a:extLst>
              <a:ext uri="{FF2B5EF4-FFF2-40B4-BE49-F238E27FC236}">
                <a16:creationId xmlns:a16="http://schemas.microsoft.com/office/drawing/2014/main" id="{9BDB2DC7-B724-DE18-8160-67C380FFD537}"/>
              </a:ext>
            </a:extLst>
          </p:cNvPr>
          <p:cNvSpPr>
            <a:spLocks noGrp="1"/>
          </p:cNvSpPr>
          <p:nvPr>
            <p:ph idx="1"/>
          </p:nvPr>
        </p:nvSpPr>
        <p:spPr>
          <a:xfrm>
            <a:off x="924444" y="1581432"/>
            <a:ext cx="10353762" cy="3695136"/>
          </a:xfrm>
        </p:spPr>
        <p:txBody>
          <a:bodyPr/>
          <a:lstStyle/>
          <a:p>
            <a:pPr algn="l"/>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latin typeface="Times New Roman" panose="02020603050405020304" pitchFamily="18" charset="0"/>
              </a:rPr>
              <a:t> We thought that the star schema would be more logical due to the small number of columns in the data set. </a:t>
            </a:r>
            <a:endParaRPr lang="en-US" dirty="0"/>
          </a:p>
        </p:txBody>
      </p:sp>
      <p:pic>
        <p:nvPicPr>
          <p:cNvPr id="5" name="Resim 4">
            <a:extLst>
              <a:ext uri="{FF2B5EF4-FFF2-40B4-BE49-F238E27FC236}">
                <a16:creationId xmlns:a16="http://schemas.microsoft.com/office/drawing/2014/main" id="{7E79F2DF-E2D0-6933-92A8-FBE103D51A1F}"/>
              </a:ext>
            </a:extLst>
          </p:cNvPr>
          <p:cNvPicPr>
            <a:picLocks noChangeAspect="1"/>
          </p:cNvPicPr>
          <p:nvPr/>
        </p:nvPicPr>
        <p:blipFill>
          <a:blip r:embed="rId2"/>
          <a:stretch>
            <a:fillRect/>
          </a:stretch>
        </p:blipFill>
        <p:spPr>
          <a:xfrm>
            <a:off x="2212406" y="2657447"/>
            <a:ext cx="7756539" cy="3590953"/>
          </a:xfrm>
          <a:prstGeom prst="rect">
            <a:avLst/>
          </a:prstGeom>
        </p:spPr>
      </p:pic>
    </p:spTree>
    <p:extLst>
      <p:ext uri="{BB962C8B-B14F-4D97-AF65-F5344CB8AC3E}">
        <p14:creationId xmlns:p14="http://schemas.microsoft.com/office/powerpoint/2010/main" val="146445194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13766711-9004-4A0C-AFCA-7F52B72A6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DFB8230-50CD-FE06-F2C1-F23DBA6EF5C7}"/>
              </a:ext>
            </a:extLst>
          </p:cNvPr>
          <p:cNvSpPr>
            <a:spLocks noGrp="1"/>
          </p:cNvSpPr>
          <p:nvPr>
            <p:ph type="title"/>
          </p:nvPr>
        </p:nvSpPr>
        <p:spPr>
          <a:xfrm>
            <a:off x="913795" y="609600"/>
            <a:ext cx="6003053" cy="970450"/>
          </a:xfrm>
        </p:spPr>
        <p:txBody>
          <a:bodyPr>
            <a:normAutofit/>
          </a:bodyPr>
          <a:lstStyle/>
          <a:p>
            <a:r>
              <a:rPr lang="tr-TR">
                <a:ln>
                  <a:solidFill>
                    <a:srgbClr val="404040">
                      <a:alpha val="10000"/>
                    </a:srgbClr>
                  </a:solidFill>
                </a:ln>
                <a:solidFill>
                  <a:srgbClr val="DADADA"/>
                </a:solidFill>
              </a:rPr>
              <a:t>ETL Operations</a:t>
            </a:r>
            <a:endParaRPr lang="en-US">
              <a:ln>
                <a:solidFill>
                  <a:srgbClr val="404040">
                    <a:alpha val="10000"/>
                  </a:srgbClr>
                </a:solidFill>
              </a:ln>
              <a:solidFill>
                <a:srgbClr val="DADADA"/>
              </a:solidFill>
            </a:endParaRPr>
          </a:p>
        </p:txBody>
      </p:sp>
      <p:sp>
        <p:nvSpPr>
          <p:cNvPr id="3" name="İçerik Yer Tutucusu 2">
            <a:extLst>
              <a:ext uri="{FF2B5EF4-FFF2-40B4-BE49-F238E27FC236}">
                <a16:creationId xmlns:a16="http://schemas.microsoft.com/office/drawing/2014/main" id="{F6AE443C-E563-1D04-8D25-63FF3A74C1F0}"/>
              </a:ext>
            </a:extLst>
          </p:cNvPr>
          <p:cNvSpPr>
            <a:spLocks noGrp="1"/>
          </p:cNvSpPr>
          <p:nvPr>
            <p:ph idx="1"/>
          </p:nvPr>
        </p:nvSpPr>
        <p:spPr>
          <a:xfrm>
            <a:off x="913795" y="1326640"/>
            <a:ext cx="6003053" cy="4058751"/>
          </a:xfrm>
        </p:spPr>
        <p:txBody>
          <a:bodyPr anchor="ctr">
            <a:normAutofit/>
          </a:bodyPr>
          <a:lstStyle/>
          <a:p>
            <a:pPr marL="0" indent="0">
              <a:buClr>
                <a:srgbClr val="5BD7FF"/>
              </a:buClr>
              <a:buNone/>
            </a:pPr>
            <a:r>
              <a:rPr lang="tr-TR" b="1" dirty="0" err="1">
                <a:ln>
                  <a:solidFill>
                    <a:srgbClr val="404040">
                      <a:alpha val="10000"/>
                    </a:srgbClr>
                  </a:solidFill>
                </a:ln>
                <a:solidFill>
                  <a:srgbClr val="DADADA"/>
                </a:solidFill>
              </a:rPr>
              <a:t>Extractions</a:t>
            </a:r>
            <a:endParaRPr lang="tr-TR" b="1" dirty="0">
              <a:ln>
                <a:solidFill>
                  <a:srgbClr val="404040">
                    <a:alpha val="10000"/>
                  </a:srgbClr>
                </a:solidFill>
              </a:ln>
              <a:solidFill>
                <a:srgbClr val="DADADA"/>
              </a:solidFill>
            </a:endParaRPr>
          </a:p>
          <a:p>
            <a:pPr marL="0" indent="0">
              <a:buClr>
                <a:srgbClr val="5BD7FF"/>
              </a:buClr>
              <a:buNone/>
            </a:pPr>
            <a:endParaRPr lang="tr-TR" b="1" dirty="0">
              <a:ln>
                <a:solidFill>
                  <a:srgbClr val="404040">
                    <a:alpha val="10000"/>
                  </a:srgbClr>
                </a:solidFill>
              </a:ln>
              <a:solidFill>
                <a:srgbClr val="DADADA"/>
              </a:solidFill>
            </a:endParaRPr>
          </a:p>
          <a:p>
            <a:pPr algn="just">
              <a:buClr>
                <a:srgbClr val="5BD7FF"/>
              </a:buClr>
            </a:pPr>
            <a:r>
              <a:rPr lang="en-US" b="0" i="0" u="none" strike="noStrike" baseline="0" dirty="0">
                <a:ln>
                  <a:solidFill>
                    <a:srgbClr val="404040">
                      <a:alpha val="10000"/>
                    </a:srgbClr>
                  </a:solidFill>
                </a:ln>
                <a:solidFill>
                  <a:srgbClr val="DADADA"/>
                </a:solidFill>
                <a:latin typeface="Times New Roman" panose="02020603050405020304" pitchFamily="18" charset="0"/>
              </a:rPr>
              <a:t>We used the dataset violence against women and girls from Kaggle that we mentioned in the first step, and since this dataset is very comprehensive and there are many observations from different countries, we did not need an extra dataset for the </a:t>
            </a:r>
            <a:r>
              <a:rPr lang="en-US" b="1" i="0" u="none" strike="noStrike" baseline="0" dirty="0">
                <a:ln>
                  <a:solidFill>
                    <a:srgbClr val="404040">
                      <a:alpha val="10000"/>
                    </a:srgbClr>
                  </a:solidFill>
                </a:ln>
                <a:solidFill>
                  <a:srgbClr val="DADADA"/>
                </a:solidFill>
                <a:latin typeface="Times New Roman" panose="02020603050405020304" pitchFamily="18" charset="0"/>
              </a:rPr>
              <a:t>extraction </a:t>
            </a:r>
            <a:r>
              <a:rPr lang="en-US" b="0" i="0" u="none" strike="noStrike" baseline="0" dirty="0">
                <a:ln>
                  <a:solidFill>
                    <a:srgbClr val="404040">
                      <a:alpha val="10000"/>
                    </a:srgbClr>
                  </a:solidFill>
                </a:ln>
                <a:solidFill>
                  <a:srgbClr val="DADADA"/>
                </a:solidFill>
                <a:latin typeface="Times New Roman" panose="02020603050405020304" pitchFamily="18" charset="0"/>
              </a:rPr>
              <a:t>stage. </a:t>
            </a:r>
            <a:endParaRPr lang="en-US" dirty="0">
              <a:ln>
                <a:solidFill>
                  <a:srgbClr val="404040">
                    <a:alpha val="10000"/>
                  </a:srgbClr>
                </a:solidFill>
              </a:ln>
              <a:solidFill>
                <a:srgbClr val="DADADA"/>
              </a:solidFill>
            </a:endParaRPr>
          </a:p>
        </p:txBody>
      </p:sp>
      <p:sp>
        <p:nvSpPr>
          <p:cNvPr id="11" name="Rectangle 10">
            <a:extLst>
              <a:ext uri="{FF2B5EF4-FFF2-40B4-BE49-F238E27FC236}">
                <a16:creationId xmlns:a16="http://schemas.microsoft.com/office/drawing/2014/main" id="{29D87990-4B89-42C0-89D8-E13079968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1978" y="965196"/>
            <a:ext cx="3685394" cy="4781641"/>
          </a:xfrm>
          <a:prstGeom prst="rect">
            <a:avLst/>
          </a:prstGeom>
          <a:solidFill>
            <a:schemeClr val="bg1"/>
          </a:solidFill>
          <a:ln w="190500">
            <a:solidFill>
              <a:srgbClr val="FFFFFF">
                <a:alpha val="666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2E6EC6ED-5F9C-1320-A62E-1C9A987A78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0682"/>
          <a:stretch/>
        </p:blipFill>
        <p:spPr bwMode="auto">
          <a:xfrm>
            <a:off x="8157151" y="1438360"/>
            <a:ext cx="2444426"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1199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13766711-9004-4A0C-AFCA-7F52B72A6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A4BE322-49B8-0C40-9B01-A61F792F5F46}"/>
              </a:ext>
            </a:extLst>
          </p:cNvPr>
          <p:cNvSpPr>
            <a:spLocks noGrp="1"/>
          </p:cNvSpPr>
          <p:nvPr>
            <p:ph type="title"/>
          </p:nvPr>
        </p:nvSpPr>
        <p:spPr>
          <a:xfrm>
            <a:off x="913795" y="609600"/>
            <a:ext cx="6003053" cy="970450"/>
          </a:xfrm>
        </p:spPr>
        <p:txBody>
          <a:bodyPr>
            <a:normAutofit/>
          </a:bodyPr>
          <a:lstStyle/>
          <a:p>
            <a:r>
              <a:rPr lang="tr-TR">
                <a:ln>
                  <a:solidFill>
                    <a:srgbClr val="404040">
                      <a:alpha val="10000"/>
                    </a:srgbClr>
                  </a:solidFill>
                </a:ln>
                <a:solidFill>
                  <a:srgbClr val="DADADA"/>
                </a:solidFill>
              </a:rPr>
              <a:t>ETL Operations</a:t>
            </a:r>
            <a:endParaRPr lang="en-US">
              <a:ln>
                <a:solidFill>
                  <a:srgbClr val="404040">
                    <a:alpha val="10000"/>
                  </a:srgbClr>
                </a:solidFill>
              </a:ln>
              <a:solidFill>
                <a:srgbClr val="DADADA"/>
              </a:solidFill>
            </a:endParaRPr>
          </a:p>
        </p:txBody>
      </p:sp>
      <p:sp>
        <p:nvSpPr>
          <p:cNvPr id="3" name="İçerik Yer Tutucusu 2">
            <a:extLst>
              <a:ext uri="{FF2B5EF4-FFF2-40B4-BE49-F238E27FC236}">
                <a16:creationId xmlns:a16="http://schemas.microsoft.com/office/drawing/2014/main" id="{ADBE3F2F-A1E9-942B-8C83-D41DE0F9F125}"/>
              </a:ext>
            </a:extLst>
          </p:cNvPr>
          <p:cNvSpPr>
            <a:spLocks noGrp="1"/>
          </p:cNvSpPr>
          <p:nvPr>
            <p:ph idx="1"/>
          </p:nvPr>
        </p:nvSpPr>
        <p:spPr>
          <a:xfrm>
            <a:off x="974628" y="1399624"/>
            <a:ext cx="6003053" cy="4058751"/>
          </a:xfrm>
        </p:spPr>
        <p:txBody>
          <a:bodyPr anchor="ctr">
            <a:normAutofit/>
          </a:bodyPr>
          <a:lstStyle/>
          <a:p>
            <a:pPr marL="0" indent="0">
              <a:buClr>
                <a:srgbClr val="5BD7FF"/>
              </a:buClr>
              <a:buNone/>
            </a:pPr>
            <a:r>
              <a:rPr lang="tr-TR" b="1" dirty="0" err="1">
                <a:ln>
                  <a:solidFill>
                    <a:srgbClr val="404040">
                      <a:alpha val="10000"/>
                    </a:srgbClr>
                  </a:solidFill>
                </a:ln>
                <a:solidFill>
                  <a:srgbClr val="DADADA"/>
                </a:solidFill>
              </a:rPr>
              <a:t>Transformations</a:t>
            </a:r>
            <a:endParaRPr lang="tr-TR" b="1" dirty="0">
              <a:ln>
                <a:solidFill>
                  <a:srgbClr val="404040">
                    <a:alpha val="10000"/>
                  </a:srgbClr>
                </a:solidFill>
              </a:ln>
              <a:solidFill>
                <a:srgbClr val="DADADA"/>
              </a:solidFill>
            </a:endParaRPr>
          </a:p>
          <a:p>
            <a:pPr marL="0" indent="0">
              <a:buClr>
                <a:srgbClr val="5BD7FF"/>
              </a:buClr>
              <a:buNone/>
            </a:pPr>
            <a:endParaRPr lang="tr-TR" b="1" dirty="0">
              <a:ln>
                <a:solidFill>
                  <a:srgbClr val="404040">
                    <a:alpha val="10000"/>
                  </a:srgbClr>
                </a:solidFill>
              </a:ln>
              <a:solidFill>
                <a:srgbClr val="DADADA"/>
              </a:solidFill>
            </a:endParaRPr>
          </a:p>
          <a:p>
            <a:pPr algn="just">
              <a:buClr>
                <a:srgbClr val="5BD7FF"/>
              </a:buClr>
            </a:pPr>
            <a:r>
              <a:rPr lang="en-US" b="0" i="0" u="none" strike="noStrike" baseline="0" dirty="0">
                <a:ln>
                  <a:solidFill>
                    <a:srgbClr val="404040">
                      <a:alpha val="10000"/>
                    </a:srgbClr>
                  </a:solidFill>
                </a:ln>
                <a:solidFill>
                  <a:srgbClr val="DADADA"/>
                </a:solidFill>
                <a:latin typeface="Times New Roman" panose="02020603050405020304" pitchFamily="18" charset="0"/>
              </a:rPr>
              <a:t>Our data was generally compatible within itself, so we removed survey year and record ID dimension tables from the dataset in order to reduce the curse of dimensionality during the </a:t>
            </a:r>
            <a:r>
              <a:rPr lang="en-US" b="1" i="0" u="none" strike="noStrike" baseline="0" dirty="0">
                <a:ln>
                  <a:solidFill>
                    <a:srgbClr val="404040">
                      <a:alpha val="10000"/>
                    </a:srgbClr>
                  </a:solidFill>
                </a:ln>
                <a:solidFill>
                  <a:srgbClr val="DADADA"/>
                </a:solidFill>
                <a:latin typeface="Times New Roman" panose="02020603050405020304" pitchFamily="18" charset="0"/>
              </a:rPr>
              <a:t>transformation </a:t>
            </a:r>
            <a:r>
              <a:rPr lang="en-US" b="0" i="0" u="none" strike="noStrike" baseline="0" dirty="0">
                <a:ln>
                  <a:solidFill>
                    <a:srgbClr val="404040">
                      <a:alpha val="10000"/>
                    </a:srgbClr>
                  </a:solidFill>
                </a:ln>
                <a:solidFill>
                  <a:srgbClr val="DADADA"/>
                </a:solidFill>
                <a:latin typeface="Times New Roman" panose="02020603050405020304" pitchFamily="18" charset="0"/>
              </a:rPr>
              <a:t>phase, as they did not have a role in the project we were aiming for. </a:t>
            </a:r>
            <a:endParaRPr lang="en-US" b="1" dirty="0">
              <a:ln>
                <a:solidFill>
                  <a:srgbClr val="404040">
                    <a:alpha val="10000"/>
                  </a:srgbClr>
                </a:solidFill>
              </a:ln>
              <a:solidFill>
                <a:srgbClr val="DADADA"/>
              </a:solidFill>
            </a:endParaRPr>
          </a:p>
        </p:txBody>
      </p:sp>
      <p:sp>
        <p:nvSpPr>
          <p:cNvPr id="11" name="Rectangle 10">
            <a:extLst>
              <a:ext uri="{FF2B5EF4-FFF2-40B4-BE49-F238E27FC236}">
                <a16:creationId xmlns:a16="http://schemas.microsoft.com/office/drawing/2014/main" id="{29D87990-4B89-42C0-89D8-E13079968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1978" y="965196"/>
            <a:ext cx="3685394" cy="4781641"/>
          </a:xfrm>
          <a:prstGeom prst="rect">
            <a:avLst/>
          </a:prstGeom>
          <a:solidFill>
            <a:schemeClr val="bg1"/>
          </a:solidFill>
          <a:ln w="190500">
            <a:solidFill>
              <a:srgbClr val="FFFFFF">
                <a:alpha val="666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48899828-13DB-052B-4839-F1A8A05475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82" r="35152"/>
          <a:stretch/>
        </p:blipFill>
        <p:spPr bwMode="auto">
          <a:xfrm>
            <a:off x="8163487" y="1438360"/>
            <a:ext cx="2431753"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38159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3766711-9004-4A0C-AFCA-7F52B72A6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B08553D-8BD1-9C1E-45E3-082721E60F00}"/>
              </a:ext>
            </a:extLst>
          </p:cNvPr>
          <p:cNvSpPr>
            <a:spLocks noGrp="1"/>
          </p:cNvSpPr>
          <p:nvPr>
            <p:ph type="title"/>
          </p:nvPr>
        </p:nvSpPr>
        <p:spPr>
          <a:xfrm>
            <a:off x="913795" y="609600"/>
            <a:ext cx="6003053" cy="970450"/>
          </a:xfrm>
        </p:spPr>
        <p:txBody>
          <a:bodyPr>
            <a:normAutofit/>
          </a:bodyPr>
          <a:lstStyle/>
          <a:p>
            <a:r>
              <a:rPr lang="tr-TR" dirty="0">
                <a:ln>
                  <a:solidFill>
                    <a:srgbClr val="404040">
                      <a:alpha val="10000"/>
                    </a:srgbClr>
                  </a:solidFill>
                </a:ln>
                <a:solidFill>
                  <a:srgbClr val="DADADA"/>
                </a:solidFill>
              </a:rPr>
              <a:t>ETL Operations</a:t>
            </a:r>
            <a:endParaRPr lang="en-US" dirty="0">
              <a:ln>
                <a:solidFill>
                  <a:srgbClr val="404040">
                    <a:alpha val="10000"/>
                  </a:srgbClr>
                </a:solidFill>
              </a:ln>
              <a:solidFill>
                <a:srgbClr val="DADADA"/>
              </a:solidFill>
            </a:endParaRPr>
          </a:p>
        </p:txBody>
      </p:sp>
      <p:sp>
        <p:nvSpPr>
          <p:cNvPr id="3" name="İçerik Yer Tutucusu 2">
            <a:extLst>
              <a:ext uri="{FF2B5EF4-FFF2-40B4-BE49-F238E27FC236}">
                <a16:creationId xmlns:a16="http://schemas.microsoft.com/office/drawing/2014/main" id="{5AD48F7E-FB59-4F78-8B6F-5D5D9EDFE23B}"/>
              </a:ext>
            </a:extLst>
          </p:cNvPr>
          <p:cNvSpPr>
            <a:spLocks noGrp="1"/>
          </p:cNvSpPr>
          <p:nvPr>
            <p:ph idx="1"/>
          </p:nvPr>
        </p:nvSpPr>
        <p:spPr>
          <a:xfrm>
            <a:off x="974628" y="1326640"/>
            <a:ext cx="6003053" cy="4058751"/>
          </a:xfrm>
        </p:spPr>
        <p:txBody>
          <a:bodyPr anchor="ctr">
            <a:normAutofit/>
          </a:bodyPr>
          <a:lstStyle/>
          <a:p>
            <a:pPr marL="0" indent="0">
              <a:buClr>
                <a:srgbClr val="5BD7FF"/>
              </a:buClr>
              <a:buNone/>
            </a:pPr>
            <a:r>
              <a:rPr lang="tr-TR" b="1" dirty="0" err="1">
                <a:ln>
                  <a:solidFill>
                    <a:srgbClr val="404040">
                      <a:alpha val="10000"/>
                    </a:srgbClr>
                  </a:solidFill>
                </a:ln>
                <a:solidFill>
                  <a:srgbClr val="DADADA"/>
                </a:solidFill>
              </a:rPr>
              <a:t>Loading</a:t>
            </a:r>
            <a:endParaRPr lang="tr-TR" b="1" dirty="0">
              <a:ln>
                <a:solidFill>
                  <a:srgbClr val="404040">
                    <a:alpha val="10000"/>
                  </a:srgbClr>
                </a:solidFill>
              </a:ln>
              <a:solidFill>
                <a:srgbClr val="DADADA"/>
              </a:solidFill>
            </a:endParaRPr>
          </a:p>
          <a:p>
            <a:pPr marL="0" indent="0">
              <a:buClr>
                <a:srgbClr val="5BD7FF"/>
              </a:buClr>
              <a:buNone/>
            </a:pPr>
            <a:endParaRPr lang="tr-TR" b="1" dirty="0">
              <a:ln>
                <a:solidFill>
                  <a:srgbClr val="404040">
                    <a:alpha val="10000"/>
                  </a:srgbClr>
                </a:solidFill>
              </a:ln>
              <a:solidFill>
                <a:srgbClr val="DADADA"/>
              </a:solidFill>
            </a:endParaRPr>
          </a:p>
          <a:p>
            <a:pPr algn="just">
              <a:buClr>
                <a:srgbClr val="5BD7FF"/>
              </a:buClr>
            </a:pPr>
            <a:r>
              <a:rPr lang="en-US" b="0" i="0" u="none" strike="noStrike" baseline="0" dirty="0">
                <a:ln>
                  <a:solidFill>
                    <a:srgbClr val="404040">
                      <a:alpha val="10000"/>
                    </a:srgbClr>
                  </a:solidFill>
                </a:ln>
                <a:solidFill>
                  <a:srgbClr val="DADADA"/>
                </a:solidFill>
                <a:latin typeface="Times New Roman" panose="02020603050405020304" pitchFamily="18" charset="0"/>
              </a:rPr>
              <a:t>Since we are going through a single dataset, we use the Pandas library of the Python library instead of SQL to create our csv dataset; We have performed our cleaning, transformation and </a:t>
            </a:r>
            <a:r>
              <a:rPr lang="en-US" b="1" i="0" u="none" strike="noStrike" baseline="0" dirty="0">
                <a:ln>
                  <a:solidFill>
                    <a:srgbClr val="404040">
                      <a:alpha val="10000"/>
                    </a:srgbClr>
                  </a:solidFill>
                </a:ln>
                <a:solidFill>
                  <a:srgbClr val="DADADA"/>
                </a:solidFill>
                <a:latin typeface="Times New Roman" panose="02020603050405020304" pitchFamily="18" charset="0"/>
              </a:rPr>
              <a:t>loading </a:t>
            </a:r>
            <a:r>
              <a:rPr lang="en-US" b="0" i="0" u="none" strike="noStrike" baseline="0" dirty="0">
                <a:ln>
                  <a:solidFill>
                    <a:srgbClr val="404040">
                      <a:alpha val="10000"/>
                    </a:srgbClr>
                  </a:solidFill>
                </a:ln>
                <a:solidFill>
                  <a:srgbClr val="DADADA"/>
                </a:solidFill>
                <a:latin typeface="Times New Roman" panose="02020603050405020304" pitchFamily="18" charset="0"/>
              </a:rPr>
              <a:t>operations here. </a:t>
            </a:r>
            <a:endParaRPr lang="en-US" b="1" dirty="0">
              <a:ln>
                <a:solidFill>
                  <a:srgbClr val="404040">
                    <a:alpha val="10000"/>
                  </a:srgbClr>
                </a:solidFill>
              </a:ln>
              <a:solidFill>
                <a:srgbClr val="DADADA"/>
              </a:solidFill>
            </a:endParaRPr>
          </a:p>
        </p:txBody>
      </p:sp>
      <p:sp>
        <p:nvSpPr>
          <p:cNvPr id="11" name="Rectangle 10">
            <a:extLst>
              <a:ext uri="{FF2B5EF4-FFF2-40B4-BE49-F238E27FC236}">
                <a16:creationId xmlns:a16="http://schemas.microsoft.com/office/drawing/2014/main" id="{29D87990-4B89-42C0-89D8-E13079968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1978" y="965196"/>
            <a:ext cx="3685394" cy="4781641"/>
          </a:xfrm>
          <a:prstGeom prst="rect">
            <a:avLst/>
          </a:prstGeom>
          <a:solidFill>
            <a:schemeClr val="bg1"/>
          </a:solidFill>
          <a:ln w="190500">
            <a:solidFill>
              <a:srgbClr val="FFFFFF">
                <a:alpha val="666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7B4097D7-28EC-5C9E-FF48-6155CCD7F8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09"/>
          <a:stretch/>
        </p:blipFill>
        <p:spPr bwMode="auto">
          <a:xfrm>
            <a:off x="8166613" y="1438360"/>
            <a:ext cx="2425502"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23949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F28072-5076-5374-498D-1717E87CCC14}"/>
              </a:ext>
            </a:extLst>
          </p:cNvPr>
          <p:cNvSpPr>
            <a:spLocks noGrp="1"/>
          </p:cNvSpPr>
          <p:nvPr>
            <p:ph type="title"/>
          </p:nvPr>
        </p:nvSpPr>
        <p:spPr>
          <a:xfrm>
            <a:off x="913796" y="215543"/>
            <a:ext cx="10353761" cy="1326321"/>
          </a:xfrm>
        </p:spPr>
        <p:txBody>
          <a:bodyPr/>
          <a:lstStyle/>
          <a:p>
            <a:r>
              <a:rPr lang="tr-TR" dirty="0"/>
              <a:t>Data </a:t>
            </a:r>
            <a:r>
              <a:rPr lang="tr-TR" dirty="0" err="1"/>
              <a:t>Pre-processing</a:t>
            </a:r>
            <a:r>
              <a:rPr lang="tr-TR" dirty="0"/>
              <a:t> </a:t>
            </a:r>
            <a:r>
              <a:rPr lang="tr-TR" dirty="0" err="1"/>
              <a:t>Method</a:t>
            </a:r>
            <a:endParaRPr lang="en-US" dirty="0"/>
          </a:p>
        </p:txBody>
      </p:sp>
      <p:sp>
        <p:nvSpPr>
          <p:cNvPr id="3" name="İçerik Yer Tutucusu 2">
            <a:extLst>
              <a:ext uri="{FF2B5EF4-FFF2-40B4-BE49-F238E27FC236}">
                <a16:creationId xmlns:a16="http://schemas.microsoft.com/office/drawing/2014/main" id="{8EAE1779-1B4C-7067-1A93-9E45B81D8993}"/>
              </a:ext>
            </a:extLst>
          </p:cNvPr>
          <p:cNvSpPr>
            <a:spLocks noGrp="1"/>
          </p:cNvSpPr>
          <p:nvPr>
            <p:ph idx="1"/>
          </p:nvPr>
        </p:nvSpPr>
        <p:spPr>
          <a:xfrm>
            <a:off x="344628" y="1894106"/>
            <a:ext cx="4180719" cy="4229138"/>
          </a:xfrm>
        </p:spPr>
        <p:txBody>
          <a:bodyPr/>
          <a:lstStyle/>
          <a:p>
            <a:pPr marL="0" indent="0" algn="just">
              <a:buNone/>
            </a:pPr>
            <a:r>
              <a:rPr lang="tr-TR" b="1" dirty="0" err="1"/>
              <a:t>Dimension</a:t>
            </a:r>
            <a:r>
              <a:rPr lang="tr-TR" b="1" dirty="0"/>
              <a:t> </a:t>
            </a:r>
            <a:r>
              <a:rPr lang="tr-TR" b="1" dirty="0" err="1"/>
              <a:t>Reduction</a:t>
            </a:r>
            <a:endParaRPr lang="tr-TR" b="1" dirty="0"/>
          </a:p>
          <a:p>
            <a:pPr marL="0" indent="0" algn="just">
              <a:buNone/>
            </a:pPr>
            <a:endParaRPr lang="tr-TR" b="1" dirty="0"/>
          </a:p>
          <a:p>
            <a:pPr algn="just"/>
            <a:r>
              <a:rPr lang="en-US" sz="1800" b="0" i="0" u="none" strike="noStrike" baseline="0" dirty="0">
                <a:latin typeface="Times New Roman" panose="02020603050405020304" pitchFamily="18" charset="0"/>
              </a:rPr>
              <a:t>There were survey year and record id dimensions in the data we found and wanted to use. In order to keep the most recent data we can find and not to depend on the record IDs (we have already removed the dimensions that we do not need while data mining). </a:t>
            </a:r>
            <a:endParaRPr lang="en-US" b="1" dirty="0"/>
          </a:p>
        </p:txBody>
      </p:sp>
      <p:pic>
        <p:nvPicPr>
          <p:cNvPr id="5" name="Resim 4">
            <a:extLst>
              <a:ext uri="{FF2B5EF4-FFF2-40B4-BE49-F238E27FC236}">
                <a16:creationId xmlns:a16="http://schemas.microsoft.com/office/drawing/2014/main" id="{85CBD476-3D02-AB84-C1EA-FF73F6593D86}"/>
              </a:ext>
            </a:extLst>
          </p:cNvPr>
          <p:cNvPicPr>
            <a:picLocks noChangeAspect="1"/>
          </p:cNvPicPr>
          <p:nvPr/>
        </p:nvPicPr>
        <p:blipFill>
          <a:blip r:embed="rId2"/>
          <a:stretch>
            <a:fillRect/>
          </a:stretch>
        </p:blipFill>
        <p:spPr>
          <a:xfrm>
            <a:off x="5174864" y="1894028"/>
            <a:ext cx="6672508" cy="4087306"/>
          </a:xfrm>
          <a:prstGeom prst="rect">
            <a:avLst/>
          </a:prstGeom>
        </p:spPr>
      </p:pic>
    </p:spTree>
    <p:extLst>
      <p:ext uri="{BB962C8B-B14F-4D97-AF65-F5344CB8AC3E}">
        <p14:creationId xmlns:p14="http://schemas.microsoft.com/office/powerpoint/2010/main" val="1431342049"/>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urşun Rengi">
  <a:themeElements>
    <a:clrScheme name="Kurşun Rengi">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Kurşun Rengi">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urşun Rengi">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TM04033929[[fn=Kurşun Rengi]]</Template>
  <TotalTime>293</TotalTime>
  <Words>2133</Words>
  <Application>Microsoft Office PowerPoint</Application>
  <PresentationFormat>Geniş ekran</PresentationFormat>
  <Paragraphs>97</Paragraphs>
  <Slides>28</Slides>
  <Notes>0</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28</vt:i4>
      </vt:variant>
    </vt:vector>
  </HeadingPairs>
  <TitlesOfParts>
    <vt:vector size="36" baseType="lpstr">
      <vt:lpstr>Arial</vt:lpstr>
      <vt:lpstr>Calibri</vt:lpstr>
      <vt:lpstr>Calisto MT</vt:lpstr>
      <vt:lpstr>gg sans</vt:lpstr>
      <vt:lpstr>inherit</vt:lpstr>
      <vt:lpstr>Times New Roman</vt:lpstr>
      <vt:lpstr>Wingdings 2</vt:lpstr>
      <vt:lpstr>Kurşun Rengi</vt:lpstr>
      <vt:lpstr>  VIOLENCE AGAINST WOMEN AND TURKEY </vt:lpstr>
      <vt:lpstr>Description Of The Problem</vt:lpstr>
      <vt:lpstr>User Expectation</vt:lpstr>
      <vt:lpstr>General Information</vt:lpstr>
      <vt:lpstr>Model of Data Warehouse</vt:lpstr>
      <vt:lpstr>ETL Operations</vt:lpstr>
      <vt:lpstr>ETL Operations</vt:lpstr>
      <vt:lpstr>ETL Operations</vt:lpstr>
      <vt:lpstr>Data Pre-processing Method</vt:lpstr>
      <vt:lpstr>Data Pre-processing Method</vt:lpstr>
      <vt:lpstr>General Structure Of The Orange</vt:lpstr>
      <vt:lpstr>Results Of The Model</vt:lpstr>
      <vt:lpstr>Scatter Plot Of The Countries</vt:lpstr>
      <vt:lpstr>Women’s Rights in The Turkish Constitution 1982 (rev. 2017) </vt:lpstr>
      <vt:lpstr>Women’s Rights In The Bolıvıa Constitution 2009</vt:lpstr>
      <vt:lpstr>Women’s Rights In The Dominic Republic Constitution 2015</vt:lpstr>
      <vt:lpstr>Women’s Rights In The Colombia Constitution 2015</vt:lpstr>
      <vt:lpstr>Women’s Rights In The Peru Constitution 1993 (rev. 2021)</vt:lpstr>
      <vt:lpstr>Women’s Rights In The Ukraine Constitution 1996 (rev. 2019)</vt:lpstr>
      <vt:lpstr>Women's Rights In The Egypt Constitution 2014 (rev. 2019)</vt:lpstr>
      <vt:lpstr>Women's Rights In The Philippines Constitution</vt:lpstr>
      <vt:lpstr>Women's Rights In The Nicaragua Constitution</vt:lpstr>
      <vt:lpstr>Women's Rights In The Guatemala Constitution</vt:lpstr>
      <vt:lpstr>Women's Rights In The Honduras Constitution</vt:lpstr>
      <vt:lpstr>Women's Rights In The Haiti Constitution</vt:lpstr>
      <vt:lpstr>Women's Rights In The Bangladesh Constitution</vt:lpstr>
      <vt:lpstr>Women's Rights In The Malawi Constitution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VIOLENCE IN WOMEN AND TURKEY </dc:title>
  <dc:creator>Berkay Dursun</dc:creator>
  <cp:lastModifiedBy>Meltem Akkoca</cp:lastModifiedBy>
  <cp:revision>8</cp:revision>
  <dcterms:created xsi:type="dcterms:W3CDTF">2022-12-18T19:04:15Z</dcterms:created>
  <dcterms:modified xsi:type="dcterms:W3CDTF">2022-12-19T22:55:47Z</dcterms:modified>
</cp:coreProperties>
</file>